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3" r:id="rId2"/>
    <p:sldMasterId id="2147483685" r:id="rId3"/>
    <p:sldMasterId id="2147483698" r:id="rId4"/>
    <p:sldMasterId id="2147483710" r:id="rId5"/>
    <p:sldMasterId id="2147483723" r:id="rId6"/>
  </p:sldMasterIdLst>
  <p:notesMasterIdLst>
    <p:notesMasterId r:id="rId35"/>
  </p:notesMasterIdLst>
  <p:sldIdLst>
    <p:sldId id="256" r:id="rId7"/>
    <p:sldId id="258" r:id="rId8"/>
    <p:sldId id="263" r:id="rId9"/>
    <p:sldId id="262" r:id="rId10"/>
    <p:sldId id="264" r:id="rId11"/>
    <p:sldId id="268" r:id="rId12"/>
    <p:sldId id="272" r:id="rId13"/>
    <p:sldId id="280" r:id="rId14"/>
    <p:sldId id="265" r:id="rId15"/>
    <p:sldId id="267" r:id="rId16"/>
    <p:sldId id="274" r:id="rId17"/>
    <p:sldId id="278" r:id="rId18"/>
    <p:sldId id="270" r:id="rId19"/>
    <p:sldId id="281" r:id="rId20"/>
    <p:sldId id="283" r:id="rId21"/>
    <p:sldId id="282" r:id="rId22"/>
    <p:sldId id="289" r:id="rId23"/>
    <p:sldId id="257" r:id="rId24"/>
    <p:sldId id="269" r:id="rId25"/>
    <p:sldId id="279" r:id="rId26"/>
    <p:sldId id="259" r:id="rId27"/>
    <p:sldId id="271" r:id="rId28"/>
    <p:sldId id="287" r:id="rId29"/>
    <p:sldId id="276" r:id="rId30"/>
    <p:sldId id="290" r:id="rId31"/>
    <p:sldId id="275" r:id="rId32"/>
    <p:sldId id="288" r:id="rId33"/>
    <p:sldId id="286" r:id="rId34"/>
  </p:sldIdLst>
  <p:sldSz cx="12192000" cy="6858000"/>
  <p:notesSz cx="6858000" cy="9144000"/>
  <p:defaultTextStyle>
    <a:defPPr>
      <a:defRPr lang="en-US"/>
    </a:defPPr>
    <a:lvl1pPr algn="l" rtl="0" eaLnBrk="0" fontAlgn="base" hangingPunct="0">
      <a:spcBef>
        <a:spcPct val="0"/>
      </a:spcBef>
      <a:spcAft>
        <a:spcPct val="0"/>
      </a:spcAft>
      <a:defRPr sz="2400" kern="1200">
        <a:solidFill>
          <a:srgbClr val="3848A3"/>
        </a:solidFill>
        <a:latin typeface="Times New Roman" panose="02020603050405020304" pitchFamily="18"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rgbClr val="3848A3"/>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rgbClr val="3848A3"/>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rgbClr val="3848A3"/>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rgbClr val="3848A3"/>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400" kern="1200">
        <a:solidFill>
          <a:srgbClr val="3848A3"/>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400" kern="1200">
        <a:solidFill>
          <a:srgbClr val="3848A3"/>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400" kern="1200">
        <a:solidFill>
          <a:srgbClr val="3848A3"/>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400" kern="1200">
        <a:solidFill>
          <a:srgbClr val="3848A3"/>
        </a:solidFill>
        <a:latin typeface="Times New Roman" panose="02020603050405020304" pitchFamily="18" charset="0"/>
        <a:ea typeface="MS PGothic" panose="020B0600070205080204" pitchFamily="34" charset="-128"/>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6DBC"/>
    <a:srgbClr val="C30003"/>
    <a:srgbClr val="5B0001"/>
    <a:srgbClr val="FA8202"/>
    <a:srgbClr val="FE9606"/>
    <a:srgbClr val="FF0208"/>
    <a:srgbClr val="1C3B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2A8AAE-3217-6043-A45A-43BB5F580BA7}" v="54" dt="2019-06-03T18:06:43.8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16"/>
    <p:restoredTop sz="94783"/>
  </p:normalViewPr>
  <p:slideViewPr>
    <p:cSldViewPr snapToGrid="0" snapToObjects="1">
      <p:cViewPr varScale="1">
        <p:scale>
          <a:sx n="84" d="100"/>
          <a:sy n="84" d="100"/>
        </p:scale>
        <p:origin x="208" y="9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ableStyles" Target="tableStyles.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notesMaster" Target="notesMasters/notesMaster1.xml"/><Relationship Id="rId8" Type="http://schemas.openxmlformats.org/officeDocument/2006/relationships/slide" Target="slides/slide2.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C973AE-4BF1-E44A-BA01-3BBB7E758EB7}" type="datetimeFigureOut">
              <a:rPr lang="en-US" smtClean="0"/>
              <a:t>6/3/19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F34F67-936A-8645-B208-605DB1058255}" type="slidenum">
              <a:rPr lang="en-US" smtClean="0"/>
              <a:t>‹#›</a:t>
            </a:fld>
            <a:endParaRPr lang="en-US"/>
          </a:p>
        </p:txBody>
      </p:sp>
    </p:spTree>
    <p:extLst>
      <p:ext uri="{BB962C8B-B14F-4D97-AF65-F5344CB8AC3E}">
        <p14:creationId xmlns:p14="http://schemas.microsoft.com/office/powerpoint/2010/main" val="3531906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 the data not the pain</a:t>
            </a:r>
          </a:p>
        </p:txBody>
      </p:sp>
      <p:sp>
        <p:nvSpPr>
          <p:cNvPr id="4" name="Slide Number Placeholder 3"/>
          <p:cNvSpPr>
            <a:spLocks noGrp="1"/>
          </p:cNvSpPr>
          <p:nvPr>
            <p:ph type="sldNum" sz="quarter" idx="5"/>
          </p:nvPr>
        </p:nvSpPr>
        <p:spPr/>
        <p:txBody>
          <a:bodyPr/>
          <a:lstStyle/>
          <a:p>
            <a:fld id="{5BF34F67-936A-8645-B208-605DB1058255}" type="slidenum">
              <a:rPr lang="en-US" smtClean="0"/>
              <a:t>1</a:t>
            </a:fld>
            <a:endParaRPr lang="en-US"/>
          </a:p>
        </p:txBody>
      </p:sp>
    </p:spTree>
    <p:extLst>
      <p:ext uri="{BB962C8B-B14F-4D97-AF65-F5344CB8AC3E}">
        <p14:creationId xmlns:p14="http://schemas.microsoft.com/office/powerpoint/2010/main" val="13721051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F34F67-936A-8645-B208-605DB1058255}" type="slidenum">
              <a:rPr lang="en-US" smtClean="0"/>
              <a:t>11</a:t>
            </a:fld>
            <a:endParaRPr lang="en-US"/>
          </a:p>
        </p:txBody>
      </p:sp>
    </p:spTree>
    <p:extLst>
      <p:ext uri="{BB962C8B-B14F-4D97-AF65-F5344CB8AC3E}">
        <p14:creationId xmlns:p14="http://schemas.microsoft.com/office/powerpoint/2010/main" val="2794426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F34F67-936A-8645-B208-605DB1058255}" type="slidenum">
              <a:rPr lang="en-US" smtClean="0"/>
              <a:t>16</a:t>
            </a:fld>
            <a:endParaRPr lang="en-US"/>
          </a:p>
        </p:txBody>
      </p:sp>
    </p:spTree>
    <p:extLst>
      <p:ext uri="{BB962C8B-B14F-4D97-AF65-F5344CB8AC3E}">
        <p14:creationId xmlns:p14="http://schemas.microsoft.com/office/powerpoint/2010/main" val="32925901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F34F67-936A-8645-B208-605DB1058255}" type="slidenum">
              <a:rPr lang="en-US" smtClean="0"/>
              <a:t>17</a:t>
            </a:fld>
            <a:endParaRPr lang="en-US"/>
          </a:p>
        </p:txBody>
      </p:sp>
    </p:spTree>
    <p:extLst>
      <p:ext uri="{BB962C8B-B14F-4D97-AF65-F5344CB8AC3E}">
        <p14:creationId xmlns:p14="http://schemas.microsoft.com/office/powerpoint/2010/main" val="2637546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F34F67-936A-8645-B208-605DB1058255}" type="slidenum">
              <a:rPr lang="en-US" smtClean="0"/>
              <a:t>24</a:t>
            </a:fld>
            <a:endParaRPr lang="en-US"/>
          </a:p>
        </p:txBody>
      </p:sp>
    </p:spTree>
    <p:extLst>
      <p:ext uri="{BB962C8B-B14F-4D97-AF65-F5344CB8AC3E}">
        <p14:creationId xmlns:p14="http://schemas.microsoft.com/office/powerpoint/2010/main" val="4070081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 computational biologist</a:t>
            </a:r>
          </a:p>
        </p:txBody>
      </p:sp>
      <p:sp>
        <p:nvSpPr>
          <p:cNvPr id="4" name="Slide Number Placeholder 3"/>
          <p:cNvSpPr>
            <a:spLocks noGrp="1"/>
          </p:cNvSpPr>
          <p:nvPr>
            <p:ph type="sldNum" sz="quarter" idx="5"/>
          </p:nvPr>
        </p:nvSpPr>
        <p:spPr/>
        <p:txBody>
          <a:bodyPr/>
          <a:lstStyle/>
          <a:p>
            <a:fld id="{5BF34F67-936A-8645-B208-605DB1058255}" type="slidenum">
              <a:rPr lang="en-US" smtClean="0"/>
              <a:t>2</a:t>
            </a:fld>
            <a:endParaRPr lang="en-US"/>
          </a:p>
        </p:txBody>
      </p:sp>
    </p:spTree>
    <p:extLst>
      <p:ext uri="{BB962C8B-B14F-4D97-AF65-F5344CB8AC3E}">
        <p14:creationId xmlns:p14="http://schemas.microsoft.com/office/powerpoint/2010/main" val="3305376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Proteins do things</a:t>
            </a:r>
          </a:p>
          <a:p>
            <a:r>
              <a:rPr lang="en-US" dirty="0"/>
              <a:t>To </a:t>
            </a:r>
            <a:r>
              <a:rPr lang="en-US" dirty="0" err="1"/>
              <a:t>synthesise</a:t>
            </a:r>
            <a:r>
              <a:rPr lang="en-US" dirty="0"/>
              <a:t> proteins you start with a single DNA molecule, generate many RNA intermediates, finally output protein.</a:t>
            </a:r>
          </a:p>
          <a:p>
            <a:r>
              <a:rPr lang="en-US" dirty="0"/>
              <a:t>In genomics we’re interested in the identity and abundance of DNA and RNA.</a:t>
            </a:r>
          </a:p>
          <a:p>
            <a:r>
              <a:rPr lang="en-US" dirty="0"/>
              <a:t>We design experiments that assay these molecules</a:t>
            </a:r>
          </a:p>
        </p:txBody>
      </p:sp>
      <p:sp>
        <p:nvSpPr>
          <p:cNvPr id="4" name="Slide Number Placeholder 3"/>
          <p:cNvSpPr>
            <a:spLocks noGrp="1"/>
          </p:cNvSpPr>
          <p:nvPr>
            <p:ph type="sldNum" sz="quarter" idx="5"/>
          </p:nvPr>
        </p:nvSpPr>
        <p:spPr/>
        <p:txBody>
          <a:bodyPr/>
          <a:lstStyle/>
          <a:p>
            <a:fld id="{5BF34F67-936A-8645-B208-605DB1058255}" type="slidenum">
              <a:rPr lang="en-US" smtClean="0"/>
              <a:t>3</a:t>
            </a:fld>
            <a:endParaRPr lang="en-US"/>
          </a:p>
        </p:txBody>
      </p:sp>
    </p:spTree>
    <p:extLst>
      <p:ext uri="{BB962C8B-B14F-4D97-AF65-F5344CB8AC3E}">
        <p14:creationId xmlns:p14="http://schemas.microsoft.com/office/powerpoint/2010/main" val="1566170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Tagged “cancer genomics”</a:t>
            </a:r>
          </a:p>
          <a:p>
            <a:r>
              <a:rPr lang="en-US" dirty="0"/>
              <a:t>Each column represents a patient. The first row indicates what type of </a:t>
            </a:r>
            <a:r>
              <a:rPr lang="en-US" dirty="0" err="1"/>
              <a:t>tumour</a:t>
            </a:r>
            <a:r>
              <a:rPr lang="en-US" dirty="0"/>
              <a:t> they have. The remaining information pertains to hereditary mutations, non-</a:t>
            </a:r>
            <a:r>
              <a:rPr lang="en-US" dirty="0" err="1"/>
              <a:t>heridiatary</a:t>
            </a:r>
            <a:r>
              <a:rPr lang="en-US" dirty="0"/>
              <a:t> mutations, the type of mutation that occurs.</a:t>
            </a:r>
          </a:p>
        </p:txBody>
      </p:sp>
      <p:sp>
        <p:nvSpPr>
          <p:cNvPr id="4" name="Slide Number Placeholder 3"/>
          <p:cNvSpPr>
            <a:spLocks noGrp="1"/>
          </p:cNvSpPr>
          <p:nvPr>
            <p:ph type="sldNum" sz="quarter" idx="5"/>
          </p:nvPr>
        </p:nvSpPr>
        <p:spPr/>
        <p:txBody>
          <a:bodyPr/>
          <a:lstStyle/>
          <a:p>
            <a:fld id="{5BF34F67-936A-8645-B208-605DB1058255}" type="slidenum">
              <a:rPr lang="en-US" smtClean="0"/>
              <a:t>4</a:t>
            </a:fld>
            <a:endParaRPr lang="en-US"/>
          </a:p>
        </p:txBody>
      </p:sp>
    </p:spTree>
    <p:extLst>
      <p:ext uri="{BB962C8B-B14F-4D97-AF65-F5344CB8AC3E}">
        <p14:creationId xmlns:p14="http://schemas.microsoft.com/office/powerpoint/2010/main" val="997301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 in a seemingly infinite number of custom arrays that require special </a:t>
            </a:r>
            <a:r>
              <a:rPr lang="en-US" dirty="0" err="1"/>
              <a:t>normalisation</a:t>
            </a:r>
            <a:r>
              <a:rPr lang="en-US" dirty="0"/>
              <a:t> and QC.</a:t>
            </a:r>
          </a:p>
        </p:txBody>
      </p:sp>
      <p:sp>
        <p:nvSpPr>
          <p:cNvPr id="4" name="Slide Number Placeholder 3"/>
          <p:cNvSpPr>
            <a:spLocks noGrp="1"/>
          </p:cNvSpPr>
          <p:nvPr>
            <p:ph type="sldNum" sz="quarter" idx="5"/>
          </p:nvPr>
        </p:nvSpPr>
        <p:spPr/>
        <p:txBody>
          <a:bodyPr/>
          <a:lstStyle/>
          <a:p>
            <a:fld id="{5BF34F67-936A-8645-B208-605DB1058255}" type="slidenum">
              <a:rPr lang="en-US" smtClean="0"/>
              <a:t>5</a:t>
            </a:fld>
            <a:endParaRPr lang="en-US"/>
          </a:p>
        </p:txBody>
      </p:sp>
    </p:spTree>
    <p:extLst>
      <p:ext uri="{BB962C8B-B14F-4D97-AF65-F5344CB8AC3E}">
        <p14:creationId xmlns:p14="http://schemas.microsoft.com/office/powerpoint/2010/main" val="2981877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Dramatic decrease in the cost of sequencing over time</a:t>
            </a:r>
          </a:p>
        </p:txBody>
      </p:sp>
      <p:sp>
        <p:nvSpPr>
          <p:cNvPr id="4" name="Slide Number Placeholder 3"/>
          <p:cNvSpPr>
            <a:spLocks noGrp="1"/>
          </p:cNvSpPr>
          <p:nvPr>
            <p:ph type="sldNum" sz="quarter" idx="5"/>
          </p:nvPr>
        </p:nvSpPr>
        <p:spPr/>
        <p:txBody>
          <a:bodyPr/>
          <a:lstStyle/>
          <a:p>
            <a:fld id="{5BF34F67-936A-8645-B208-605DB1058255}" type="slidenum">
              <a:rPr lang="en-US" smtClean="0"/>
              <a:t>7</a:t>
            </a:fld>
            <a:endParaRPr lang="en-US"/>
          </a:p>
        </p:txBody>
      </p:sp>
    </p:spTree>
    <p:extLst>
      <p:ext uri="{BB962C8B-B14F-4D97-AF65-F5344CB8AC3E}">
        <p14:creationId xmlns:p14="http://schemas.microsoft.com/office/powerpoint/2010/main" val="962167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doesn’t mean that sequencing experiments are cheap.</a:t>
            </a:r>
          </a:p>
          <a:p>
            <a:r>
              <a:rPr lang="en-US" dirty="0"/>
              <a:t>Study I worked on last year with colleagues at Imperial College London.</a:t>
            </a:r>
          </a:p>
          <a:p>
            <a:r>
              <a:rPr lang="en-US" dirty="0"/>
              <a:t>The aim of the study was to compare and contrast different kinds of </a:t>
            </a:r>
            <a:r>
              <a:rPr lang="en-US"/>
              <a:t>ovarian cancer.</a:t>
            </a:r>
            <a:endParaRPr lang="en-US" dirty="0"/>
          </a:p>
        </p:txBody>
      </p:sp>
      <p:sp>
        <p:nvSpPr>
          <p:cNvPr id="4" name="Slide Number Placeholder 3"/>
          <p:cNvSpPr>
            <a:spLocks noGrp="1"/>
          </p:cNvSpPr>
          <p:nvPr>
            <p:ph type="sldNum" sz="quarter" idx="5"/>
          </p:nvPr>
        </p:nvSpPr>
        <p:spPr/>
        <p:txBody>
          <a:bodyPr/>
          <a:lstStyle/>
          <a:p>
            <a:fld id="{5BF34F67-936A-8645-B208-605DB1058255}" type="slidenum">
              <a:rPr lang="en-US" smtClean="0"/>
              <a:t>8</a:t>
            </a:fld>
            <a:endParaRPr lang="en-US"/>
          </a:p>
        </p:txBody>
      </p:sp>
    </p:spTree>
    <p:extLst>
      <p:ext uri="{BB962C8B-B14F-4D97-AF65-F5344CB8AC3E}">
        <p14:creationId xmlns:p14="http://schemas.microsoft.com/office/powerpoint/2010/main" val="1704408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F34F67-936A-8645-B208-605DB1058255}" type="slidenum">
              <a:rPr lang="en-US" smtClean="0"/>
              <a:t>9</a:t>
            </a:fld>
            <a:endParaRPr lang="en-US"/>
          </a:p>
        </p:txBody>
      </p:sp>
    </p:spTree>
    <p:extLst>
      <p:ext uri="{BB962C8B-B14F-4D97-AF65-F5344CB8AC3E}">
        <p14:creationId xmlns:p14="http://schemas.microsoft.com/office/powerpoint/2010/main" val="27398548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F34F67-936A-8645-B208-605DB1058255}" type="slidenum">
              <a:rPr lang="en-US" smtClean="0"/>
              <a:t>10</a:t>
            </a:fld>
            <a:endParaRPr lang="en-US"/>
          </a:p>
        </p:txBody>
      </p:sp>
    </p:spTree>
    <p:extLst>
      <p:ext uri="{BB962C8B-B14F-4D97-AF65-F5344CB8AC3E}">
        <p14:creationId xmlns:p14="http://schemas.microsoft.com/office/powerpoint/2010/main" val="39329557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15" descr="bottom-piece-for-PPT">
            <a:extLst>
              <a:ext uri="{FF2B5EF4-FFF2-40B4-BE49-F238E27FC236}">
                <a16:creationId xmlns:a16="http://schemas.microsoft.com/office/drawing/2014/main" id="{C24FB546-9570-1C42-9A2B-9DF36B0B84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0" y="9525"/>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6" descr="PMH large.jpg">
            <a:extLst>
              <a:ext uri="{FF2B5EF4-FFF2-40B4-BE49-F238E27FC236}">
                <a16:creationId xmlns:a16="http://schemas.microsoft.com/office/drawing/2014/main" id="{AF4457A6-6958-9B45-A94B-9CC7B45E579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2400" y="2251075"/>
            <a:ext cx="9347200" cy="125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33593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7641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76200"/>
            <a:ext cx="259080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76200"/>
            <a:ext cx="7569200"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51571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5A454-6592-7A47-84EF-5520781CE0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44E3E6-8558-AE42-8E20-74B82E0623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09DFE82-38D0-6D46-8F57-94502D30B571}"/>
              </a:ext>
            </a:extLst>
          </p:cNvPr>
          <p:cNvSpPr>
            <a:spLocks noGrp="1"/>
          </p:cNvSpPr>
          <p:nvPr>
            <p:ph type="dt" sz="half" idx="10"/>
          </p:nvPr>
        </p:nvSpPr>
        <p:spPr/>
        <p:txBody>
          <a:bodyPr/>
          <a:lstStyle/>
          <a:p>
            <a:fld id="{88AC2A37-C366-204B-BEC9-67A1DF2E8BC6}" type="datetimeFigureOut">
              <a:rPr lang="en-US" smtClean="0"/>
              <a:t>6/3/19</a:t>
            </a:fld>
            <a:endParaRPr lang="en-US"/>
          </a:p>
        </p:txBody>
      </p:sp>
      <p:sp>
        <p:nvSpPr>
          <p:cNvPr id="5" name="Footer Placeholder 4">
            <a:extLst>
              <a:ext uri="{FF2B5EF4-FFF2-40B4-BE49-F238E27FC236}">
                <a16:creationId xmlns:a16="http://schemas.microsoft.com/office/drawing/2014/main" id="{D41ADDD5-E9A2-5249-8CD4-37DC4C81A4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CA83F9-749D-5E47-88ED-BC7F0DAE459E}"/>
              </a:ext>
            </a:extLst>
          </p:cNvPr>
          <p:cNvSpPr>
            <a:spLocks noGrp="1"/>
          </p:cNvSpPr>
          <p:nvPr>
            <p:ph type="sldNum" sz="quarter" idx="12"/>
          </p:nvPr>
        </p:nvSpPr>
        <p:spPr/>
        <p:txBody>
          <a:bodyPr/>
          <a:lstStyle/>
          <a:p>
            <a:fld id="{7B7C2DAA-5AB0-A349-A5F5-2C4F54429344}" type="slidenum">
              <a:rPr lang="en-US" smtClean="0"/>
              <a:t>‹#›</a:t>
            </a:fld>
            <a:endParaRPr lang="en-US"/>
          </a:p>
        </p:txBody>
      </p:sp>
    </p:spTree>
    <p:extLst>
      <p:ext uri="{BB962C8B-B14F-4D97-AF65-F5344CB8AC3E}">
        <p14:creationId xmlns:p14="http://schemas.microsoft.com/office/powerpoint/2010/main" val="1898207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6256805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600" y="1600201"/>
            <a:ext cx="10972800" cy="4525963"/>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38355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4745812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18369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43380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04296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706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39655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7332066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4734637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09600" y="1600201"/>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1259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447800"/>
            <a:ext cx="2743200" cy="467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447800"/>
            <a:ext cx="8026400" cy="46783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14293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15" descr="bottom-piece-for-PPT">
            <a:extLst>
              <a:ext uri="{FF2B5EF4-FFF2-40B4-BE49-F238E27FC236}">
                <a16:creationId xmlns:a16="http://schemas.microsoft.com/office/drawing/2014/main" id="{C24FB546-9570-1C42-9A2B-9DF36B0B84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0" y="9525"/>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6" descr="PMH large.jpg">
            <a:extLst>
              <a:ext uri="{FF2B5EF4-FFF2-40B4-BE49-F238E27FC236}">
                <a16:creationId xmlns:a16="http://schemas.microsoft.com/office/drawing/2014/main" id="{AF4457A6-6958-9B45-A94B-9CC7B45E579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2400" y="2251075"/>
            <a:ext cx="9347200" cy="125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69742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99138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0216250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5" descr="TWH large.jpg">
            <a:extLst>
              <a:ext uri="{FF2B5EF4-FFF2-40B4-BE49-F238E27FC236}">
                <a16:creationId xmlns:a16="http://schemas.microsoft.com/office/drawing/2014/main" id="{B9CBD9BB-7B62-674B-9745-EA130D0A0A0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387600"/>
            <a:ext cx="12192000"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524000"/>
            <a:ext cx="508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524000"/>
            <a:ext cx="508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23737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16699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9788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9396566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67715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5189765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65991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53658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76200"/>
            <a:ext cx="259080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76200"/>
            <a:ext cx="7569200"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04737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599056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3526595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600" y="1600201"/>
            <a:ext cx="10972800" cy="4525963"/>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88932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10849878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55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5" descr="TWH large.jpg">
            <a:extLst>
              <a:ext uri="{FF2B5EF4-FFF2-40B4-BE49-F238E27FC236}">
                <a16:creationId xmlns:a16="http://schemas.microsoft.com/office/drawing/2014/main" id="{B9CBD9BB-7B62-674B-9745-EA130D0A0A0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387600"/>
            <a:ext cx="12192000"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524000"/>
            <a:ext cx="508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524000"/>
            <a:ext cx="508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95835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444663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00920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99065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0162800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534356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09600" y="1600201"/>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986034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447800"/>
            <a:ext cx="2743200" cy="467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447800"/>
            <a:ext cx="8026400" cy="46783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930042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15" descr="bottom-piece-for-PPT">
            <a:extLst>
              <a:ext uri="{FF2B5EF4-FFF2-40B4-BE49-F238E27FC236}">
                <a16:creationId xmlns:a16="http://schemas.microsoft.com/office/drawing/2014/main" id="{C24FB546-9570-1C42-9A2B-9DF36B0B84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0" y="9525"/>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6" descr="PMH large.jpg">
            <a:extLst>
              <a:ext uri="{FF2B5EF4-FFF2-40B4-BE49-F238E27FC236}">
                <a16:creationId xmlns:a16="http://schemas.microsoft.com/office/drawing/2014/main" id="{AF4457A6-6958-9B45-A94B-9CC7B45E579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2400" y="2251075"/>
            <a:ext cx="9347200" cy="125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195339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430208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115746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69140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5" descr="TWH large.jpg">
            <a:extLst>
              <a:ext uri="{FF2B5EF4-FFF2-40B4-BE49-F238E27FC236}">
                <a16:creationId xmlns:a16="http://schemas.microsoft.com/office/drawing/2014/main" id="{B9CBD9BB-7B62-674B-9745-EA130D0A0A0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387600"/>
            <a:ext cx="12192000"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524000"/>
            <a:ext cx="508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524000"/>
            <a:ext cx="508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8578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348122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1554859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56392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8112357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7616213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8179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76200"/>
            <a:ext cx="259080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76200"/>
            <a:ext cx="7569200"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829624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382892131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3725885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449327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600" y="1600201"/>
            <a:ext cx="10972800" cy="4525963"/>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70830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93477779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75210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218566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801674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887995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43797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9922919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09600" y="1600201"/>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222815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447800"/>
            <a:ext cx="2743200" cy="4678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447800"/>
            <a:ext cx="8026400" cy="46783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0933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2213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01452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11112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4.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image" Target="../media/image2.jpeg"/><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image" Target="../media/image1.png"/><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image" Target="../media/image4.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theme" Target="../theme/theme5.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image" Target="../media/image2.jpeg"/><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image" Target="../media/image1.png"/><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theme" Target="../theme/theme6.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1026" name="Picture 10" descr="bottom-piece-for-PPT">
            <a:extLst>
              <a:ext uri="{FF2B5EF4-FFF2-40B4-BE49-F238E27FC236}">
                <a16:creationId xmlns:a16="http://schemas.microsoft.com/office/drawing/2014/main" id="{EF386400-49A6-7D40-BAC1-8B8A4E1BA76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400" y="9525"/>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DA551732-F53C-6343-92FF-F076D6372714}"/>
              </a:ext>
            </a:extLst>
          </p:cNvPr>
          <p:cNvSpPr>
            <a:spLocks noGrp="1" noChangeArrowheads="1"/>
          </p:cNvSpPr>
          <p:nvPr>
            <p:ph type="title"/>
          </p:nvPr>
        </p:nvSpPr>
        <p:spPr bwMode="auto">
          <a:xfrm>
            <a:off x="914400" y="762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b" anchorCtr="0" compatLnSpc="1">
            <a:prstTxWarp prst="textNoShape">
              <a:avLst/>
            </a:prstTxWarp>
          </a:bodyPr>
          <a:lstStyle/>
          <a:p>
            <a:pPr lvl="0"/>
            <a:r>
              <a:rPr lang="en-US" altLang="en-US"/>
              <a:t>Click to edit Master title style</a:t>
            </a:r>
          </a:p>
        </p:txBody>
      </p:sp>
      <p:sp>
        <p:nvSpPr>
          <p:cNvPr id="1028" name="Rectangle 3">
            <a:extLst>
              <a:ext uri="{FF2B5EF4-FFF2-40B4-BE49-F238E27FC236}">
                <a16:creationId xmlns:a16="http://schemas.microsoft.com/office/drawing/2014/main" id="{35A77024-6B56-FD48-9FE2-3CA8E2127DDA}"/>
              </a:ext>
            </a:extLst>
          </p:cNvPr>
          <p:cNvSpPr>
            <a:spLocks noGrp="1" noChangeArrowheads="1"/>
          </p:cNvSpPr>
          <p:nvPr>
            <p:ph type="body" idx="1"/>
          </p:nvPr>
        </p:nvSpPr>
        <p:spPr bwMode="auto">
          <a:xfrm>
            <a:off x="914400" y="1524000"/>
            <a:ext cx="10363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29" name="Picture 10" descr="PMH large.jpg">
            <a:extLst>
              <a:ext uri="{FF2B5EF4-FFF2-40B4-BE49-F238E27FC236}">
                <a16:creationId xmlns:a16="http://schemas.microsoft.com/office/drawing/2014/main" id="{052424FF-BCC3-BA45-8A7F-6B387F7780E6}"/>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304800" y="6294438"/>
            <a:ext cx="3048000"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5821212"/>
      </p:ext>
    </p:extLst>
  </p:cSld>
  <p:clrMap bg1="dk2" tx1="lt1" bg2="dk1"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rtl="0" eaLnBrk="1" fontAlgn="base" hangingPunct="1">
        <a:spcBef>
          <a:spcPct val="0"/>
        </a:spcBef>
        <a:spcAft>
          <a:spcPct val="0"/>
        </a:spcAft>
        <a:defRPr sz="4400">
          <a:solidFill>
            <a:srgbClr val="2A6EBB"/>
          </a:solidFill>
          <a:latin typeface="+mj-lt"/>
          <a:ea typeface="MS PGothic" panose="020B0600070205080204" pitchFamily="34" charset="-128"/>
          <a:cs typeface="+mj-cs"/>
        </a:defRPr>
      </a:lvl1pPr>
      <a:lvl2pPr algn="l" rtl="0" eaLnBrk="1" fontAlgn="base" hangingPunct="1">
        <a:spcBef>
          <a:spcPct val="0"/>
        </a:spcBef>
        <a:spcAft>
          <a:spcPct val="0"/>
        </a:spcAft>
        <a:defRPr sz="4400">
          <a:solidFill>
            <a:srgbClr val="2A6EBB"/>
          </a:solidFill>
          <a:latin typeface="Times New Roman" charset="0"/>
          <a:ea typeface="MS PGothic" panose="020B0600070205080204" pitchFamily="34" charset="-128"/>
        </a:defRPr>
      </a:lvl2pPr>
      <a:lvl3pPr algn="l" rtl="0" eaLnBrk="1" fontAlgn="base" hangingPunct="1">
        <a:spcBef>
          <a:spcPct val="0"/>
        </a:spcBef>
        <a:spcAft>
          <a:spcPct val="0"/>
        </a:spcAft>
        <a:defRPr sz="4400">
          <a:solidFill>
            <a:srgbClr val="2A6EBB"/>
          </a:solidFill>
          <a:latin typeface="Times New Roman" charset="0"/>
          <a:ea typeface="MS PGothic" panose="020B0600070205080204" pitchFamily="34" charset="-128"/>
        </a:defRPr>
      </a:lvl3pPr>
      <a:lvl4pPr algn="l" rtl="0" eaLnBrk="1" fontAlgn="base" hangingPunct="1">
        <a:spcBef>
          <a:spcPct val="0"/>
        </a:spcBef>
        <a:spcAft>
          <a:spcPct val="0"/>
        </a:spcAft>
        <a:defRPr sz="4400">
          <a:solidFill>
            <a:srgbClr val="2A6EBB"/>
          </a:solidFill>
          <a:latin typeface="Times New Roman" charset="0"/>
          <a:ea typeface="MS PGothic" panose="020B0600070205080204" pitchFamily="34" charset="-128"/>
        </a:defRPr>
      </a:lvl4pPr>
      <a:lvl5pPr algn="l" rtl="0" eaLnBrk="1" fontAlgn="base" hangingPunct="1">
        <a:spcBef>
          <a:spcPct val="0"/>
        </a:spcBef>
        <a:spcAft>
          <a:spcPct val="0"/>
        </a:spcAft>
        <a:defRPr sz="4400">
          <a:solidFill>
            <a:srgbClr val="2A6EBB"/>
          </a:solidFill>
          <a:latin typeface="Times New Roman" charset="0"/>
          <a:ea typeface="MS PGothic" panose="020B0600070205080204" pitchFamily="34" charset="-128"/>
        </a:defRPr>
      </a:lvl5pPr>
      <a:lvl6pPr marL="457200" algn="l" rtl="0" eaLnBrk="1" fontAlgn="base" hangingPunct="1">
        <a:spcBef>
          <a:spcPct val="0"/>
        </a:spcBef>
        <a:spcAft>
          <a:spcPct val="0"/>
        </a:spcAft>
        <a:defRPr sz="4400">
          <a:solidFill>
            <a:srgbClr val="2A6EBB"/>
          </a:solidFill>
          <a:latin typeface="Times New Roman" charset="0"/>
          <a:ea typeface="ＭＳ Ｐゴシック" charset="0"/>
        </a:defRPr>
      </a:lvl6pPr>
      <a:lvl7pPr marL="914400" algn="l" rtl="0" eaLnBrk="1" fontAlgn="base" hangingPunct="1">
        <a:spcBef>
          <a:spcPct val="0"/>
        </a:spcBef>
        <a:spcAft>
          <a:spcPct val="0"/>
        </a:spcAft>
        <a:defRPr sz="4400">
          <a:solidFill>
            <a:srgbClr val="2A6EBB"/>
          </a:solidFill>
          <a:latin typeface="Times New Roman" charset="0"/>
          <a:ea typeface="ＭＳ Ｐゴシック" charset="0"/>
        </a:defRPr>
      </a:lvl7pPr>
      <a:lvl8pPr marL="1371600" algn="l" rtl="0" eaLnBrk="1" fontAlgn="base" hangingPunct="1">
        <a:spcBef>
          <a:spcPct val="0"/>
        </a:spcBef>
        <a:spcAft>
          <a:spcPct val="0"/>
        </a:spcAft>
        <a:defRPr sz="4400">
          <a:solidFill>
            <a:srgbClr val="2A6EBB"/>
          </a:solidFill>
          <a:latin typeface="Times New Roman" charset="0"/>
          <a:ea typeface="ＭＳ Ｐゴシック" charset="0"/>
        </a:defRPr>
      </a:lvl8pPr>
      <a:lvl9pPr marL="1828800" algn="l" rtl="0" eaLnBrk="1" fontAlgn="base" hangingPunct="1">
        <a:spcBef>
          <a:spcPct val="0"/>
        </a:spcBef>
        <a:spcAft>
          <a:spcPct val="0"/>
        </a:spcAft>
        <a:defRPr sz="4400">
          <a:solidFill>
            <a:srgbClr val="2A6EBB"/>
          </a:solidFill>
          <a:latin typeface="Times New Roman" charset="0"/>
          <a:ea typeface="ＭＳ Ｐゴシック" charset="0"/>
        </a:defRPr>
      </a:lvl9pPr>
    </p:titleStyle>
    <p:bodyStyle>
      <a:lvl1pPr marL="342900" indent="-342900" algn="l" rtl="0" eaLnBrk="1" fontAlgn="base" hangingPunct="1">
        <a:spcBef>
          <a:spcPct val="20000"/>
        </a:spcBef>
        <a:spcAft>
          <a:spcPct val="0"/>
        </a:spcAft>
        <a:buClr>
          <a:srgbClr val="C6B46A"/>
        </a:buClr>
        <a:buChar char="•"/>
        <a:defRPr sz="3200">
          <a:solidFill>
            <a:srgbClr val="2A6EBB"/>
          </a:solidFill>
          <a:latin typeface="+mn-lt"/>
          <a:ea typeface="MS PGothic" panose="020B0600070205080204" pitchFamily="34" charset="-128"/>
          <a:cs typeface="+mn-cs"/>
        </a:defRPr>
      </a:lvl1pPr>
      <a:lvl2pPr marL="742950" indent="-285750" algn="l" rtl="0" eaLnBrk="1" fontAlgn="base" hangingPunct="1">
        <a:spcBef>
          <a:spcPct val="20000"/>
        </a:spcBef>
        <a:spcAft>
          <a:spcPct val="0"/>
        </a:spcAft>
        <a:buClr>
          <a:srgbClr val="C6B46A"/>
        </a:buClr>
        <a:buChar char="–"/>
        <a:defRPr sz="2800">
          <a:solidFill>
            <a:srgbClr val="2A6EBB"/>
          </a:solidFill>
          <a:latin typeface="+mn-lt"/>
          <a:ea typeface="MS PGothic" panose="020B0600070205080204" pitchFamily="34" charset="-128"/>
        </a:defRPr>
      </a:lvl2pPr>
      <a:lvl3pPr marL="1143000" indent="-228600" algn="l" rtl="0" eaLnBrk="1" fontAlgn="base" hangingPunct="1">
        <a:spcBef>
          <a:spcPct val="20000"/>
        </a:spcBef>
        <a:spcAft>
          <a:spcPct val="0"/>
        </a:spcAft>
        <a:buClr>
          <a:srgbClr val="C6B46A"/>
        </a:buClr>
        <a:buChar char="•"/>
        <a:defRPr sz="2400">
          <a:solidFill>
            <a:srgbClr val="2A6EBB"/>
          </a:solidFill>
          <a:latin typeface="+mn-lt"/>
          <a:ea typeface="MS PGothic" panose="020B0600070205080204" pitchFamily="34" charset="-128"/>
        </a:defRPr>
      </a:lvl3pPr>
      <a:lvl4pPr marL="1600200" indent="-228600" algn="l" rtl="0" eaLnBrk="1" fontAlgn="base" hangingPunct="1">
        <a:spcBef>
          <a:spcPct val="20000"/>
        </a:spcBef>
        <a:spcAft>
          <a:spcPct val="0"/>
        </a:spcAft>
        <a:buClr>
          <a:srgbClr val="C6B46A"/>
        </a:buClr>
        <a:buChar char="–"/>
        <a:defRPr sz="2000">
          <a:solidFill>
            <a:srgbClr val="2A6EBB"/>
          </a:solidFill>
          <a:latin typeface="+mn-lt"/>
          <a:ea typeface="MS PGothic" panose="020B0600070205080204" pitchFamily="34" charset="-128"/>
        </a:defRPr>
      </a:lvl4pPr>
      <a:lvl5pPr marL="2057400" indent="-228600" algn="l" rtl="0" eaLnBrk="1" fontAlgn="base" hangingPunct="1">
        <a:spcBef>
          <a:spcPct val="20000"/>
        </a:spcBef>
        <a:spcAft>
          <a:spcPct val="0"/>
        </a:spcAft>
        <a:buClr>
          <a:srgbClr val="C6B46A"/>
        </a:buClr>
        <a:buChar char="»"/>
        <a:defRPr sz="2000">
          <a:solidFill>
            <a:srgbClr val="2A6EBB"/>
          </a:solidFill>
          <a:latin typeface="+mn-lt"/>
          <a:ea typeface="MS PGothic" panose="020B0600070205080204" pitchFamily="34" charset="-128"/>
        </a:defRPr>
      </a:lvl5pPr>
      <a:lvl6pPr marL="2514600" indent="-228600" algn="l" rtl="0" eaLnBrk="1" fontAlgn="base" hangingPunct="1">
        <a:spcBef>
          <a:spcPct val="20000"/>
        </a:spcBef>
        <a:spcAft>
          <a:spcPct val="0"/>
        </a:spcAft>
        <a:buClr>
          <a:srgbClr val="C6B46A"/>
        </a:buClr>
        <a:buChar char="»"/>
        <a:defRPr sz="2000">
          <a:solidFill>
            <a:srgbClr val="2A6EBB"/>
          </a:solidFill>
          <a:latin typeface="+mn-lt"/>
          <a:ea typeface="+mn-ea"/>
        </a:defRPr>
      </a:lvl6pPr>
      <a:lvl7pPr marL="2971800" indent="-228600" algn="l" rtl="0" eaLnBrk="1" fontAlgn="base" hangingPunct="1">
        <a:spcBef>
          <a:spcPct val="20000"/>
        </a:spcBef>
        <a:spcAft>
          <a:spcPct val="0"/>
        </a:spcAft>
        <a:buClr>
          <a:srgbClr val="C6B46A"/>
        </a:buClr>
        <a:buChar char="»"/>
        <a:defRPr sz="2000">
          <a:solidFill>
            <a:srgbClr val="2A6EBB"/>
          </a:solidFill>
          <a:latin typeface="+mn-lt"/>
          <a:ea typeface="+mn-ea"/>
        </a:defRPr>
      </a:lvl7pPr>
      <a:lvl8pPr marL="3429000" indent="-228600" algn="l" rtl="0" eaLnBrk="1" fontAlgn="base" hangingPunct="1">
        <a:spcBef>
          <a:spcPct val="20000"/>
        </a:spcBef>
        <a:spcAft>
          <a:spcPct val="0"/>
        </a:spcAft>
        <a:buClr>
          <a:srgbClr val="C6B46A"/>
        </a:buClr>
        <a:buChar char="»"/>
        <a:defRPr sz="2000">
          <a:solidFill>
            <a:srgbClr val="2A6EBB"/>
          </a:solidFill>
          <a:latin typeface="+mn-lt"/>
          <a:ea typeface="+mn-ea"/>
        </a:defRPr>
      </a:lvl8pPr>
      <a:lvl9pPr marL="3886200" indent="-228600" algn="l" rtl="0" eaLnBrk="1" fontAlgn="base" hangingPunct="1">
        <a:spcBef>
          <a:spcPct val="20000"/>
        </a:spcBef>
        <a:spcAft>
          <a:spcPct val="0"/>
        </a:spcAft>
        <a:buClr>
          <a:srgbClr val="C6B46A"/>
        </a:buClr>
        <a:buChar char="»"/>
        <a:defRPr sz="2000">
          <a:solidFill>
            <a:srgbClr val="2A6EBB"/>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7" descr="bottom-piece-for-PPT">
            <a:extLst>
              <a:ext uri="{FF2B5EF4-FFF2-40B4-BE49-F238E27FC236}">
                <a16:creationId xmlns:a16="http://schemas.microsoft.com/office/drawing/2014/main" id="{15A5E782-7097-8B4F-AF36-458712C71F5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10">
            <a:extLst>
              <a:ext uri="{FF2B5EF4-FFF2-40B4-BE49-F238E27FC236}">
                <a16:creationId xmlns:a16="http://schemas.microsoft.com/office/drawing/2014/main" id="{CCB21584-BB7D-E44F-B02D-570E44B00386}"/>
              </a:ext>
            </a:extLst>
          </p:cNvPr>
          <p:cNvSpPr>
            <a:spLocks noGrp="1" noChangeArrowheads="1"/>
          </p:cNvSpPr>
          <p:nvPr>
            <p:ph type="title"/>
          </p:nvPr>
        </p:nvSpPr>
        <p:spPr bwMode="auto">
          <a:xfrm>
            <a:off x="914400" y="14478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b" anchorCtr="0" compatLnSpc="1">
            <a:prstTxWarp prst="textNoShape">
              <a:avLst/>
            </a:prstTxWarp>
          </a:bodyPr>
          <a:lstStyle/>
          <a:p>
            <a:pPr lvl="0"/>
            <a:r>
              <a:rPr lang="en-US" altLang="en-US"/>
              <a:t>Click to edit Master title style</a:t>
            </a:r>
          </a:p>
        </p:txBody>
      </p:sp>
      <p:pic>
        <p:nvPicPr>
          <p:cNvPr id="2052" name="Picture 13" descr="UHN Hospitals with tag">
            <a:extLst>
              <a:ext uri="{FF2B5EF4-FFF2-40B4-BE49-F238E27FC236}">
                <a16:creationId xmlns:a16="http://schemas.microsoft.com/office/drawing/2014/main" id="{72A6606E-DB17-8C41-986D-22313AF454D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4800" y="6069014"/>
            <a:ext cx="3251200"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437661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ctr" rtl="0" eaLnBrk="1" fontAlgn="base" hangingPunct="1">
        <a:spcBef>
          <a:spcPct val="0"/>
        </a:spcBef>
        <a:spcAft>
          <a:spcPct val="0"/>
        </a:spcAft>
        <a:defRPr sz="4800">
          <a:solidFill>
            <a:srgbClr val="2A6EBB"/>
          </a:solidFill>
          <a:latin typeface="+mj-lt"/>
          <a:ea typeface="MS PGothic" panose="020B0600070205080204" pitchFamily="34" charset="-128"/>
          <a:cs typeface="+mj-cs"/>
        </a:defRPr>
      </a:lvl1pPr>
      <a:lvl2pPr algn="ctr" rtl="0" eaLnBrk="1" fontAlgn="base" hangingPunct="1">
        <a:spcBef>
          <a:spcPct val="0"/>
        </a:spcBef>
        <a:spcAft>
          <a:spcPct val="0"/>
        </a:spcAft>
        <a:defRPr sz="4800">
          <a:solidFill>
            <a:srgbClr val="2A6EBB"/>
          </a:solidFill>
          <a:latin typeface="Times New Roman" charset="0"/>
          <a:ea typeface="MS PGothic" panose="020B0600070205080204" pitchFamily="34" charset="-128"/>
        </a:defRPr>
      </a:lvl2pPr>
      <a:lvl3pPr algn="ctr" rtl="0" eaLnBrk="1" fontAlgn="base" hangingPunct="1">
        <a:spcBef>
          <a:spcPct val="0"/>
        </a:spcBef>
        <a:spcAft>
          <a:spcPct val="0"/>
        </a:spcAft>
        <a:defRPr sz="4800">
          <a:solidFill>
            <a:srgbClr val="2A6EBB"/>
          </a:solidFill>
          <a:latin typeface="Times New Roman" charset="0"/>
          <a:ea typeface="MS PGothic" panose="020B0600070205080204" pitchFamily="34" charset="-128"/>
        </a:defRPr>
      </a:lvl3pPr>
      <a:lvl4pPr algn="ctr" rtl="0" eaLnBrk="1" fontAlgn="base" hangingPunct="1">
        <a:spcBef>
          <a:spcPct val="0"/>
        </a:spcBef>
        <a:spcAft>
          <a:spcPct val="0"/>
        </a:spcAft>
        <a:defRPr sz="4800">
          <a:solidFill>
            <a:srgbClr val="2A6EBB"/>
          </a:solidFill>
          <a:latin typeface="Times New Roman" charset="0"/>
          <a:ea typeface="MS PGothic" panose="020B0600070205080204" pitchFamily="34" charset="-128"/>
        </a:defRPr>
      </a:lvl4pPr>
      <a:lvl5pPr algn="ctr" rtl="0" eaLnBrk="1" fontAlgn="base" hangingPunct="1">
        <a:spcBef>
          <a:spcPct val="0"/>
        </a:spcBef>
        <a:spcAft>
          <a:spcPct val="0"/>
        </a:spcAft>
        <a:defRPr sz="4800">
          <a:solidFill>
            <a:srgbClr val="2A6EBB"/>
          </a:solidFill>
          <a:latin typeface="Times New Roman" charset="0"/>
          <a:ea typeface="MS PGothic" panose="020B0600070205080204" pitchFamily="34" charset="-128"/>
        </a:defRPr>
      </a:lvl5pPr>
      <a:lvl6pPr marL="457200" algn="ctr" rtl="0" eaLnBrk="1" fontAlgn="base" hangingPunct="1">
        <a:spcBef>
          <a:spcPct val="0"/>
        </a:spcBef>
        <a:spcAft>
          <a:spcPct val="0"/>
        </a:spcAft>
        <a:defRPr sz="4800">
          <a:solidFill>
            <a:srgbClr val="2A6EBB"/>
          </a:solidFill>
          <a:latin typeface="Times New Roman" charset="0"/>
          <a:ea typeface="ＭＳ Ｐゴシック" charset="0"/>
        </a:defRPr>
      </a:lvl6pPr>
      <a:lvl7pPr marL="914400" algn="ctr" rtl="0" eaLnBrk="1" fontAlgn="base" hangingPunct="1">
        <a:spcBef>
          <a:spcPct val="0"/>
        </a:spcBef>
        <a:spcAft>
          <a:spcPct val="0"/>
        </a:spcAft>
        <a:defRPr sz="4800">
          <a:solidFill>
            <a:srgbClr val="2A6EBB"/>
          </a:solidFill>
          <a:latin typeface="Times New Roman" charset="0"/>
          <a:ea typeface="ＭＳ Ｐゴシック" charset="0"/>
        </a:defRPr>
      </a:lvl7pPr>
      <a:lvl8pPr marL="1371600" algn="ctr" rtl="0" eaLnBrk="1" fontAlgn="base" hangingPunct="1">
        <a:spcBef>
          <a:spcPct val="0"/>
        </a:spcBef>
        <a:spcAft>
          <a:spcPct val="0"/>
        </a:spcAft>
        <a:defRPr sz="4800">
          <a:solidFill>
            <a:srgbClr val="2A6EBB"/>
          </a:solidFill>
          <a:latin typeface="Times New Roman" charset="0"/>
          <a:ea typeface="ＭＳ Ｐゴシック" charset="0"/>
        </a:defRPr>
      </a:lvl8pPr>
      <a:lvl9pPr marL="1828800" algn="ctr" rtl="0" eaLnBrk="1" fontAlgn="base" hangingPunct="1">
        <a:spcBef>
          <a:spcPct val="0"/>
        </a:spcBef>
        <a:spcAft>
          <a:spcPct val="0"/>
        </a:spcAft>
        <a:defRPr sz="4800">
          <a:solidFill>
            <a:srgbClr val="2A6EBB"/>
          </a:solidFill>
          <a:latin typeface="Times New Roman" charset="0"/>
          <a:ea typeface="ＭＳ Ｐゴシック"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S PGothic" panose="020B0600070205080204" pitchFamily="34" charset="-128"/>
          <a:cs typeface="+mn-cs"/>
        </a:defRPr>
      </a:lvl1pPr>
      <a:lvl2pPr marL="742950" indent="-285750" algn="l" rtl="0" eaLnBrk="1" fontAlgn="base" hangingPunct="1">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1" fontAlgn="base" hangingPunct="1">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1" fontAlgn="base" hangingPunct="1">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1" fontAlgn="base" hangingPunct="1">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1026" name="Picture 10" descr="bottom-piece-for-PPT">
            <a:extLst>
              <a:ext uri="{FF2B5EF4-FFF2-40B4-BE49-F238E27FC236}">
                <a16:creationId xmlns:a16="http://schemas.microsoft.com/office/drawing/2014/main" id="{EF386400-49A6-7D40-BAC1-8B8A4E1BA76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400" y="9525"/>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DA551732-F53C-6343-92FF-F076D6372714}"/>
              </a:ext>
            </a:extLst>
          </p:cNvPr>
          <p:cNvSpPr>
            <a:spLocks noGrp="1" noChangeArrowheads="1"/>
          </p:cNvSpPr>
          <p:nvPr>
            <p:ph type="title"/>
          </p:nvPr>
        </p:nvSpPr>
        <p:spPr bwMode="auto">
          <a:xfrm>
            <a:off x="914400" y="762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b" anchorCtr="0" compatLnSpc="1">
            <a:prstTxWarp prst="textNoShape">
              <a:avLst/>
            </a:prstTxWarp>
          </a:bodyPr>
          <a:lstStyle/>
          <a:p>
            <a:pPr lvl="0"/>
            <a:r>
              <a:rPr lang="en-US" altLang="en-US"/>
              <a:t>Click to edit Master title style</a:t>
            </a:r>
          </a:p>
        </p:txBody>
      </p:sp>
      <p:sp>
        <p:nvSpPr>
          <p:cNvPr id="1028" name="Rectangle 3">
            <a:extLst>
              <a:ext uri="{FF2B5EF4-FFF2-40B4-BE49-F238E27FC236}">
                <a16:creationId xmlns:a16="http://schemas.microsoft.com/office/drawing/2014/main" id="{35A77024-6B56-FD48-9FE2-3CA8E2127DDA}"/>
              </a:ext>
            </a:extLst>
          </p:cNvPr>
          <p:cNvSpPr>
            <a:spLocks noGrp="1" noChangeArrowheads="1"/>
          </p:cNvSpPr>
          <p:nvPr>
            <p:ph type="body" idx="1"/>
          </p:nvPr>
        </p:nvSpPr>
        <p:spPr bwMode="auto">
          <a:xfrm>
            <a:off x="914400" y="1524000"/>
            <a:ext cx="10363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29" name="Picture 10" descr="PMH large.jpg">
            <a:extLst>
              <a:ext uri="{FF2B5EF4-FFF2-40B4-BE49-F238E27FC236}">
                <a16:creationId xmlns:a16="http://schemas.microsoft.com/office/drawing/2014/main" id="{052424FF-BCC3-BA45-8A7F-6B387F7780E6}"/>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304800" y="6294438"/>
            <a:ext cx="3048000"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3468178"/>
      </p:ext>
    </p:extLst>
  </p:cSld>
  <p:clrMap bg1="dk2" tx1="lt1" bg2="dk1"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txStyles>
    <p:titleStyle>
      <a:lvl1pPr algn="l" rtl="0" eaLnBrk="1" fontAlgn="base" hangingPunct="1">
        <a:spcBef>
          <a:spcPct val="0"/>
        </a:spcBef>
        <a:spcAft>
          <a:spcPct val="0"/>
        </a:spcAft>
        <a:defRPr sz="4400">
          <a:solidFill>
            <a:srgbClr val="2A6EBB"/>
          </a:solidFill>
          <a:latin typeface="+mj-lt"/>
          <a:ea typeface="MS PGothic" panose="020B0600070205080204" pitchFamily="34" charset="-128"/>
          <a:cs typeface="+mj-cs"/>
        </a:defRPr>
      </a:lvl1pPr>
      <a:lvl2pPr algn="l" rtl="0" eaLnBrk="1" fontAlgn="base" hangingPunct="1">
        <a:spcBef>
          <a:spcPct val="0"/>
        </a:spcBef>
        <a:spcAft>
          <a:spcPct val="0"/>
        </a:spcAft>
        <a:defRPr sz="4400">
          <a:solidFill>
            <a:srgbClr val="2A6EBB"/>
          </a:solidFill>
          <a:latin typeface="Times New Roman" charset="0"/>
          <a:ea typeface="MS PGothic" panose="020B0600070205080204" pitchFamily="34" charset="-128"/>
        </a:defRPr>
      </a:lvl2pPr>
      <a:lvl3pPr algn="l" rtl="0" eaLnBrk="1" fontAlgn="base" hangingPunct="1">
        <a:spcBef>
          <a:spcPct val="0"/>
        </a:spcBef>
        <a:spcAft>
          <a:spcPct val="0"/>
        </a:spcAft>
        <a:defRPr sz="4400">
          <a:solidFill>
            <a:srgbClr val="2A6EBB"/>
          </a:solidFill>
          <a:latin typeface="Times New Roman" charset="0"/>
          <a:ea typeface="MS PGothic" panose="020B0600070205080204" pitchFamily="34" charset="-128"/>
        </a:defRPr>
      </a:lvl3pPr>
      <a:lvl4pPr algn="l" rtl="0" eaLnBrk="1" fontAlgn="base" hangingPunct="1">
        <a:spcBef>
          <a:spcPct val="0"/>
        </a:spcBef>
        <a:spcAft>
          <a:spcPct val="0"/>
        </a:spcAft>
        <a:defRPr sz="4400">
          <a:solidFill>
            <a:srgbClr val="2A6EBB"/>
          </a:solidFill>
          <a:latin typeface="Times New Roman" charset="0"/>
          <a:ea typeface="MS PGothic" panose="020B0600070205080204" pitchFamily="34" charset="-128"/>
        </a:defRPr>
      </a:lvl4pPr>
      <a:lvl5pPr algn="l" rtl="0" eaLnBrk="1" fontAlgn="base" hangingPunct="1">
        <a:spcBef>
          <a:spcPct val="0"/>
        </a:spcBef>
        <a:spcAft>
          <a:spcPct val="0"/>
        </a:spcAft>
        <a:defRPr sz="4400">
          <a:solidFill>
            <a:srgbClr val="2A6EBB"/>
          </a:solidFill>
          <a:latin typeface="Times New Roman" charset="0"/>
          <a:ea typeface="MS PGothic" panose="020B0600070205080204" pitchFamily="34" charset="-128"/>
        </a:defRPr>
      </a:lvl5pPr>
      <a:lvl6pPr marL="457200" algn="l" rtl="0" eaLnBrk="1" fontAlgn="base" hangingPunct="1">
        <a:spcBef>
          <a:spcPct val="0"/>
        </a:spcBef>
        <a:spcAft>
          <a:spcPct val="0"/>
        </a:spcAft>
        <a:defRPr sz="4400">
          <a:solidFill>
            <a:srgbClr val="2A6EBB"/>
          </a:solidFill>
          <a:latin typeface="Times New Roman" charset="0"/>
          <a:ea typeface="ＭＳ Ｐゴシック" charset="0"/>
        </a:defRPr>
      </a:lvl6pPr>
      <a:lvl7pPr marL="914400" algn="l" rtl="0" eaLnBrk="1" fontAlgn="base" hangingPunct="1">
        <a:spcBef>
          <a:spcPct val="0"/>
        </a:spcBef>
        <a:spcAft>
          <a:spcPct val="0"/>
        </a:spcAft>
        <a:defRPr sz="4400">
          <a:solidFill>
            <a:srgbClr val="2A6EBB"/>
          </a:solidFill>
          <a:latin typeface="Times New Roman" charset="0"/>
          <a:ea typeface="ＭＳ Ｐゴシック" charset="0"/>
        </a:defRPr>
      </a:lvl7pPr>
      <a:lvl8pPr marL="1371600" algn="l" rtl="0" eaLnBrk="1" fontAlgn="base" hangingPunct="1">
        <a:spcBef>
          <a:spcPct val="0"/>
        </a:spcBef>
        <a:spcAft>
          <a:spcPct val="0"/>
        </a:spcAft>
        <a:defRPr sz="4400">
          <a:solidFill>
            <a:srgbClr val="2A6EBB"/>
          </a:solidFill>
          <a:latin typeface="Times New Roman" charset="0"/>
          <a:ea typeface="ＭＳ Ｐゴシック" charset="0"/>
        </a:defRPr>
      </a:lvl8pPr>
      <a:lvl9pPr marL="1828800" algn="l" rtl="0" eaLnBrk="1" fontAlgn="base" hangingPunct="1">
        <a:spcBef>
          <a:spcPct val="0"/>
        </a:spcBef>
        <a:spcAft>
          <a:spcPct val="0"/>
        </a:spcAft>
        <a:defRPr sz="4400">
          <a:solidFill>
            <a:srgbClr val="2A6EBB"/>
          </a:solidFill>
          <a:latin typeface="Times New Roman" charset="0"/>
          <a:ea typeface="ＭＳ Ｐゴシック" charset="0"/>
        </a:defRPr>
      </a:lvl9pPr>
    </p:titleStyle>
    <p:bodyStyle>
      <a:lvl1pPr marL="342900" indent="-342900" algn="l" rtl="0" eaLnBrk="1" fontAlgn="base" hangingPunct="1">
        <a:spcBef>
          <a:spcPct val="20000"/>
        </a:spcBef>
        <a:spcAft>
          <a:spcPct val="0"/>
        </a:spcAft>
        <a:buClr>
          <a:srgbClr val="C6B46A"/>
        </a:buClr>
        <a:buChar char="•"/>
        <a:defRPr sz="3200">
          <a:solidFill>
            <a:srgbClr val="2A6EBB"/>
          </a:solidFill>
          <a:latin typeface="+mn-lt"/>
          <a:ea typeface="MS PGothic" panose="020B0600070205080204" pitchFamily="34" charset="-128"/>
          <a:cs typeface="+mn-cs"/>
        </a:defRPr>
      </a:lvl1pPr>
      <a:lvl2pPr marL="742950" indent="-285750" algn="l" rtl="0" eaLnBrk="1" fontAlgn="base" hangingPunct="1">
        <a:spcBef>
          <a:spcPct val="20000"/>
        </a:spcBef>
        <a:spcAft>
          <a:spcPct val="0"/>
        </a:spcAft>
        <a:buClr>
          <a:srgbClr val="C6B46A"/>
        </a:buClr>
        <a:buChar char="–"/>
        <a:defRPr sz="2800">
          <a:solidFill>
            <a:srgbClr val="2A6EBB"/>
          </a:solidFill>
          <a:latin typeface="+mn-lt"/>
          <a:ea typeface="MS PGothic" panose="020B0600070205080204" pitchFamily="34" charset="-128"/>
        </a:defRPr>
      </a:lvl2pPr>
      <a:lvl3pPr marL="1143000" indent="-228600" algn="l" rtl="0" eaLnBrk="1" fontAlgn="base" hangingPunct="1">
        <a:spcBef>
          <a:spcPct val="20000"/>
        </a:spcBef>
        <a:spcAft>
          <a:spcPct val="0"/>
        </a:spcAft>
        <a:buClr>
          <a:srgbClr val="C6B46A"/>
        </a:buClr>
        <a:buChar char="•"/>
        <a:defRPr sz="2400">
          <a:solidFill>
            <a:srgbClr val="2A6EBB"/>
          </a:solidFill>
          <a:latin typeface="+mn-lt"/>
          <a:ea typeface="MS PGothic" panose="020B0600070205080204" pitchFamily="34" charset="-128"/>
        </a:defRPr>
      </a:lvl3pPr>
      <a:lvl4pPr marL="1600200" indent="-228600" algn="l" rtl="0" eaLnBrk="1" fontAlgn="base" hangingPunct="1">
        <a:spcBef>
          <a:spcPct val="20000"/>
        </a:spcBef>
        <a:spcAft>
          <a:spcPct val="0"/>
        </a:spcAft>
        <a:buClr>
          <a:srgbClr val="C6B46A"/>
        </a:buClr>
        <a:buChar char="–"/>
        <a:defRPr sz="2000">
          <a:solidFill>
            <a:srgbClr val="2A6EBB"/>
          </a:solidFill>
          <a:latin typeface="+mn-lt"/>
          <a:ea typeface="MS PGothic" panose="020B0600070205080204" pitchFamily="34" charset="-128"/>
        </a:defRPr>
      </a:lvl4pPr>
      <a:lvl5pPr marL="2057400" indent="-228600" algn="l" rtl="0" eaLnBrk="1" fontAlgn="base" hangingPunct="1">
        <a:spcBef>
          <a:spcPct val="20000"/>
        </a:spcBef>
        <a:spcAft>
          <a:spcPct val="0"/>
        </a:spcAft>
        <a:buClr>
          <a:srgbClr val="C6B46A"/>
        </a:buClr>
        <a:buChar char="»"/>
        <a:defRPr sz="2000">
          <a:solidFill>
            <a:srgbClr val="2A6EBB"/>
          </a:solidFill>
          <a:latin typeface="+mn-lt"/>
          <a:ea typeface="MS PGothic" panose="020B0600070205080204" pitchFamily="34" charset="-128"/>
        </a:defRPr>
      </a:lvl5pPr>
      <a:lvl6pPr marL="2514600" indent="-228600" algn="l" rtl="0" eaLnBrk="1" fontAlgn="base" hangingPunct="1">
        <a:spcBef>
          <a:spcPct val="20000"/>
        </a:spcBef>
        <a:spcAft>
          <a:spcPct val="0"/>
        </a:spcAft>
        <a:buClr>
          <a:srgbClr val="C6B46A"/>
        </a:buClr>
        <a:buChar char="»"/>
        <a:defRPr sz="2000">
          <a:solidFill>
            <a:srgbClr val="2A6EBB"/>
          </a:solidFill>
          <a:latin typeface="+mn-lt"/>
          <a:ea typeface="+mn-ea"/>
        </a:defRPr>
      </a:lvl6pPr>
      <a:lvl7pPr marL="2971800" indent="-228600" algn="l" rtl="0" eaLnBrk="1" fontAlgn="base" hangingPunct="1">
        <a:spcBef>
          <a:spcPct val="20000"/>
        </a:spcBef>
        <a:spcAft>
          <a:spcPct val="0"/>
        </a:spcAft>
        <a:buClr>
          <a:srgbClr val="C6B46A"/>
        </a:buClr>
        <a:buChar char="»"/>
        <a:defRPr sz="2000">
          <a:solidFill>
            <a:srgbClr val="2A6EBB"/>
          </a:solidFill>
          <a:latin typeface="+mn-lt"/>
          <a:ea typeface="+mn-ea"/>
        </a:defRPr>
      </a:lvl7pPr>
      <a:lvl8pPr marL="3429000" indent="-228600" algn="l" rtl="0" eaLnBrk="1" fontAlgn="base" hangingPunct="1">
        <a:spcBef>
          <a:spcPct val="20000"/>
        </a:spcBef>
        <a:spcAft>
          <a:spcPct val="0"/>
        </a:spcAft>
        <a:buClr>
          <a:srgbClr val="C6B46A"/>
        </a:buClr>
        <a:buChar char="»"/>
        <a:defRPr sz="2000">
          <a:solidFill>
            <a:srgbClr val="2A6EBB"/>
          </a:solidFill>
          <a:latin typeface="+mn-lt"/>
          <a:ea typeface="+mn-ea"/>
        </a:defRPr>
      </a:lvl8pPr>
      <a:lvl9pPr marL="3886200" indent="-228600" algn="l" rtl="0" eaLnBrk="1" fontAlgn="base" hangingPunct="1">
        <a:spcBef>
          <a:spcPct val="20000"/>
        </a:spcBef>
        <a:spcAft>
          <a:spcPct val="0"/>
        </a:spcAft>
        <a:buClr>
          <a:srgbClr val="C6B46A"/>
        </a:buClr>
        <a:buChar char="»"/>
        <a:defRPr sz="2000">
          <a:solidFill>
            <a:srgbClr val="2A6EBB"/>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7" descr="bottom-piece-for-PPT">
            <a:extLst>
              <a:ext uri="{FF2B5EF4-FFF2-40B4-BE49-F238E27FC236}">
                <a16:creationId xmlns:a16="http://schemas.microsoft.com/office/drawing/2014/main" id="{15A5E782-7097-8B4F-AF36-458712C71F5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10">
            <a:extLst>
              <a:ext uri="{FF2B5EF4-FFF2-40B4-BE49-F238E27FC236}">
                <a16:creationId xmlns:a16="http://schemas.microsoft.com/office/drawing/2014/main" id="{CCB21584-BB7D-E44F-B02D-570E44B00386}"/>
              </a:ext>
            </a:extLst>
          </p:cNvPr>
          <p:cNvSpPr>
            <a:spLocks noGrp="1" noChangeArrowheads="1"/>
          </p:cNvSpPr>
          <p:nvPr>
            <p:ph type="title"/>
          </p:nvPr>
        </p:nvSpPr>
        <p:spPr bwMode="auto">
          <a:xfrm>
            <a:off x="914400" y="14478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b" anchorCtr="0" compatLnSpc="1">
            <a:prstTxWarp prst="textNoShape">
              <a:avLst/>
            </a:prstTxWarp>
          </a:bodyPr>
          <a:lstStyle/>
          <a:p>
            <a:pPr lvl="0"/>
            <a:r>
              <a:rPr lang="en-US" altLang="en-US"/>
              <a:t>Click to edit Master title style</a:t>
            </a:r>
          </a:p>
        </p:txBody>
      </p:sp>
      <p:pic>
        <p:nvPicPr>
          <p:cNvPr id="2052" name="Picture 13" descr="UHN Hospitals with tag">
            <a:extLst>
              <a:ext uri="{FF2B5EF4-FFF2-40B4-BE49-F238E27FC236}">
                <a16:creationId xmlns:a16="http://schemas.microsoft.com/office/drawing/2014/main" id="{72A6606E-DB17-8C41-986D-22313AF454D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4800" y="6069014"/>
            <a:ext cx="3251200"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677831"/>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xStyles>
    <p:titleStyle>
      <a:lvl1pPr algn="ctr" rtl="0" eaLnBrk="1" fontAlgn="base" hangingPunct="1">
        <a:spcBef>
          <a:spcPct val="0"/>
        </a:spcBef>
        <a:spcAft>
          <a:spcPct val="0"/>
        </a:spcAft>
        <a:defRPr sz="4800">
          <a:solidFill>
            <a:srgbClr val="2A6EBB"/>
          </a:solidFill>
          <a:latin typeface="+mj-lt"/>
          <a:ea typeface="MS PGothic" panose="020B0600070205080204" pitchFamily="34" charset="-128"/>
          <a:cs typeface="+mj-cs"/>
        </a:defRPr>
      </a:lvl1pPr>
      <a:lvl2pPr algn="ctr" rtl="0" eaLnBrk="1" fontAlgn="base" hangingPunct="1">
        <a:spcBef>
          <a:spcPct val="0"/>
        </a:spcBef>
        <a:spcAft>
          <a:spcPct val="0"/>
        </a:spcAft>
        <a:defRPr sz="4800">
          <a:solidFill>
            <a:srgbClr val="2A6EBB"/>
          </a:solidFill>
          <a:latin typeface="Times New Roman" charset="0"/>
          <a:ea typeface="MS PGothic" panose="020B0600070205080204" pitchFamily="34" charset="-128"/>
        </a:defRPr>
      </a:lvl2pPr>
      <a:lvl3pPr algn="ctr" rtl="0" eaLnBrk="1" fontAlgn="base" hangingPunct="1">
        <a:spcBef>
          <a:spcPct val="0"/>
        </a:spcBef>
        <a:spcAft>
          <a:spcPct val="0"/>
        </a:spcAft>
        <a:defRPr sz="4800">
          <a:solidFill>
            <a:srgbClr val="2A6EBB"/>
          </a:solidFill>
          <a:latin typeface="Times New Roman" charset="0"/>
          <a:ea typeface="MS PGothic" panose="020B0600070205080204" pitchFamily="34" charset="-128"/>
        </a:defRPr>
      </a:lvl3pPr>
      <a:lvl4pPr algn="ctr" rtl="0" eaLnBrk="1" fontAlgn="base" hangingPunct="1">
        <a:spcBef>
          <a:spcPct val="0"/>
        </a:spcBef>
        <a:spcAft>
          <a:spcPct val="0"/>
        </a:spcAft>
        <a:defRPr sz="4800">
          <a:solidFill>
            <a:srgbClr val="2A6EBB"/>
          </a:solidFill>
          <a:latin typeface="Times New Roman" charset="0"/>
          <a:ea typeface="MS PGothic" panose="020B0600070205080204" pitchFamily="34" charset="-128"/>
        </a:defRPr>
      </a:lvl4pPr>
      <a:lvl5pPr algn="ctr" rtl="0" eaLnBrk="1" fontAlgn="base" hangingPunct="1">
        <a:spcBef>
          <a:spcPct val="0"/>
        </a:spcBef>
        <a:spcAft>
          <a:spcPct val="0"/>
        </a:spcAft>
        <a:defRPr sz="4800">
          <a:solidFill>
            <a:srgbClr val="2A6EBB"/>
          </a:solidFill>
          <a:latin typeface="Times New Roman" charset="0"/>
          <a:ea typeface="MS PGothic" panose="020B0600070205080204" pitchFamily="34" charset="-128"/>
        </a:defRPr>
      </a:lvl5pPr>
      <a:lvl6pPr marL="457200" algn="ctr" rtl="0" eaLnBrk="1" fontAlgn="base" hangingPunct="1">
        <a:spcBef>
          <a:spcPct val="0"/>
        </a:spcBef>
        <a:spcAft>
          <a:spcPct val="0"/>
        </a:spcAft>
        <a:defRPr sz="4800">
          <a:solidFill>
            <a:srgbClr val="2A6EBB"/>
          </a:solidFill>
          <a:latin typeface="Times New Roman" charset="0"/>
          <a:ea typeface="ＭＳ Ｐゴシック" charset="0"/>
        </a:defRPr>
      </a:lvl6pPr>
      <a:lvl7pPr marL="914400" algn="ctr" rtl="0" eaLnBrk="1" fontAlgn="base" hangingPunct="1">
        <a:spcBef>
          <a:spcPct val="0"/>
        </a:spcBef>
        <a:spcAft>
          <a:spcPct val="0"/>
        </a:spcAft>
        <a:defRPr sz="4800">
          <a:solidFill>
            <a:srgbClr val="2A6EBB"/>
          </a:solidFill>
          <a:latin typeface="Times New Roman" charset="0"/>
          <a:ea typeface="ＭＳ Ｐゴシック" charset="0"/>
        </a:defRPr>
      </a:lvl7pPr>
      <a:lvl8pPr marL="1371600" algn="ctr" rtl="0" eaLnBrk="1" fontAlgn="base" hangingPunct="1">
        <a:spcBef>
          <a:spcPct val="0"/>
        </a:spcBef>
        <a:spcAft>
          <a:spcPct val="0"/>
        </a:spcAft>
        <a:defRPr sz="4800">
          <a:solidFill>
            <a:srgbClr val="2A6EBB"/>
          </a:solidFill>
          <a:latin typeface="Times New Roman" charset="0"/>
          <a:ea typeface="ＭＳ Ｐゴシック" charset="0"/>
        </a:defRPr>
      </a:lvl8pPr>
      <a:lvl9pPr marL="1828800" algn="ctr" rtl="0" eaLnBrk="1" fontAlgn="base" hangingPunct="1">
        <a:spcBef>
          <a:spcPct val="0"/>
        </a:spcBef>
        <a:spcAft>
          <a:spcPct val="0"/>
        </a:spcAft>
        <a:defRPr sz="4800">
          <a:solidFill>
            <a:srgbClr val="2A6EBB"/>
          </a:solidFill>
          <a:latin typeface="Times New Roman" charset="0"/>
          <a:ea typeface="ＭＳ Ｐゴシック"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S PGothic" panose="020B0600070205080204" pitchFamily="34" charset="-128"/>
          <a:cs typeface="+mn-cs"/>
        </a:defRPr>
      </a:lvl1pPr>
      <a:lvl2pPr marL="742950" indent="-285750" algn="l" rtl="0" eaLnBrk="1" fontAlgn="base" hangingPunct="1">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1" fontAlgn="base" hangingPunct="1">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1" fontAlgn="base" hangingPunct="1">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1" fontAlgn="base" hangingPunct="1">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1026" name="Picture 10" descr="bottom-piece-for-PPT">
            <a:extLst>
              <a:ext uri="{FF2B5EF4-FFF2-40B4-BE49-F238E27FC236}">
                <a16:creationId xmlns:a16="http://schemas.microsoft.com/office/drawing/2014/main" id="{EF386400-49A6-7D40-BAC1-8B8A4E1BA76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400" y="9525"/>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DA551732-F53C-6343-92FF-F076D6372714}"/>
              </a:ext>
            </a:extLst>
          </p:cNvPr>
          <p:cNvSpPr>
            <a:spLocks noGrp="1" noChangeArrowheads="1"/>
          </p:cNvSpPr>
          <p:nvPr>
            <p:ph type="title"/>
          </p:nvPr>
        </p:nvSpPr>
        <p:spPr bwMode="auto">
          <a:xfrm>
            <a:off x="914400" y="762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b" anchorCtr="0" compatLnSpc="1">
            <a:prstTxWarp prst="textNoShape">
              <a:avLst/>
            </a:prstTxWarp>
          </a:bodyPr>
          <a:lstStyle/>
          <a:p>
            <a:pPr lvl="0"/>
            <a:r>
              <a:rPr lang="en-US" altLang="en-US"/>
              <a:t>Click to edit Master title style</a:t>
            </a:r>
          </a:p>
        </p:txBody>
      </p:sp>
      <p:sp>
        <p:nvSpPr>
          <p:cNvPr id="1028" name="Rectangle 3">
            <a:extLst>
              <a:ext uri="{FF2B5EF4-FFF2-40B4-BE49-F238E27FC236}">
                <a16:creationId xmlns:a16="http://schemas.microsoft.com/office/drawing/2014/main" id="{35A77024-6B56-FD48-9FE2-3CA8E2127DDA}"/>
              </a:ext>
            </a:extLst>
          </p:cNvPr>
          <p:cNvSpPr>
            <a:spLocks noGrp="1" noChangeArrowheads="1"/>
          </p:cNvSpPr>
          <p:nvPr>
            <p:ph type="body" idx="1"/>
          </p:nvPr>
        </p:nvSpPr>
        <p:spPr bwMode="auto">
          <a:xfrm>
            <a:off x="914400" y="1524000"/>
            <a:ext cx="10363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29" name="Picture 10" descr="PMH large.jpg">
            <a:extLst>
              <a:ext uri="{FF2B5EF4-FFF2-40B4-BE49-F238E27FC236}">
                <a16:creationId xmlns:a16="http://schemas.microsoft.com/office/drawing/2014/main" id="{052424FF-BCC3-BA45-8A7F-6B387F7780E6}"/>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304800" y="6294438"/>
            <a:ext cx="3048000"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3129578"/>
      </p:ext>
    </p:extLst>
  </p:cSld>
  <p:clrMap bg1="dk2" tx1="lt1" bg2="dk1" tx2="lt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Lst>
  <p:txStyles>
    <p:titleStyle>
      <a:lvl1pPr algn="l" rtl="0" eaLnBrk="1" fontAlgn="base" hangingPunct="1">
        <a:spcBef>
          <a:spcPct val="0"/>
        </a:spcBef>
        <a:spcAft>
          <a:spcPct val="0"/>
        </a:spcAft>
        <a:defRPr sz="4400">
          <a:solidFill>
            <a:srgbClr val="2A6EBB"/>
          </a:solidFill>
          <a:latin typeface="+mj-lt"/>
          <a:ea typeface="MS PGothic" panose="020B0600070205080204" pitchFamily="34" charset="-128"/>
          <a:cs typeface="+mj-cs"/>
        </a:defRPr>
      </a:lvl1pPr>
      <a:lvl2pPr algn="l" rtl="0" eaLnBrk="1" fontAlgn="base" hangingPunct="1">
        <a:spcBef>
          <a:spcPct val="0"/>
        </a:spcBef>
        <a:spcAft>
          <a:spcPct val="0"/>
        </a:spcAft>
        <a:defRPr sz="4400">
          <a:solidFill>
            <a:srgbClr val="2A6EBB"/>
          </a:solidFill>
          <a:latin typeface="Times New Roman" charset="0"/>
          <a:ea typeface="MS PGothic" panose="020B0600070205080204" pitchFamily="34" charset="-128"/>
        </a:defRPr>
      </a:lvl2pPr>
      <a:lvl3pPr algn="l" rtl="0" eaLnBrk="1" fontAlgn="base" hangingPunct="1">
        <a:spcBef>
          <a:spcPct val="0"/>
        </a:spcBef>
        <a:spcAft>
          <a:spcPct val="0"/>
        </a:spcAft>
        <a:defRPr sz="4400">
          <a:solidFill>
            <a:srgbClr val="2A6EBB"/>
          </a:solidFill>
          <a:latin typeface="Times New Roman" charset="0"/>
          <a:ea typeface="MS PGothic" panose="020B0600070205080204" pitchFamily="34" charset="-128"/>
        </a:defRPr>
      </a:lvl3pPr>
      <a:lvl4pPr algn="l" rtl="0" eaLnBrk="1" fontAlgn="base" hangingPunct="1">
        <a:spcBef>
          <a:spcPct val="0"/>
        </a:spcBef>
        <a:spcAft>
          <a:spcPct val="0"/>
        </a:spcAft>
        <a:defRPr sz="4400">
          <a:solidFill>
            <a:srgbClr val="2A6EBB"/>
          </a:solidFill>
          <a:latin typeface="Times New Roman" charset="0"/>
          <a:ea typeface="MS PGothic" panose="020B0600070205080204" pitchFamily="34" charset="-128"/>
        </a:defRPr>
      </a:lvl4pPr>
      <a:lvl5pPr algn="l" rtl="0" eaLnBrk="1" fontAlgn="base" hangingPunct="1">
        <a:spcBef>
          <a:spcPct val="0"/>
        </a:spcBef>
        <a:spcAft>
          <a:spcPct val="0"/>
        </a:spcAft>
        <a:defRPr sz="4400">
          <a:solidFill>
            <a:srgbClr val="2A6EBB"/>
          </a:solidFill>
          <a:latin typeface="Times New Roman" charset="0"/>
          <a:ea typeface="MS PGothic" panose="020B0600070205080204" pitchFamily="34" charset="-128"/>
        </a:defRPr>
      </a:lvl5pPr>
      <a:lvl6pPr marL="457200" algn="l" rtl="0" eaLnBrk="1" fontAlgn="base" hangingPunct="1">
        <a:spcBef>
          <a:spcPct val="0"/>
        </a:spcBef>
        <a:spcAft>
          <a:spcPct val="0"/>
        </a:spcAft>
        <a:defRPr sz="4400">
          <a:solidFill>
            <a:srgbClr val="2A6EBB"/>
          </a:solidFill>
          <a:latin typeface="Times New Roman" charset="0"/>
          <a:ea typeface="ＭＳ Ｐゴシック" charset="0"/>
        </a:defRPr>
      </a:lvl6pPr>
      <a:lvl7pPr marL="914400" algn="l" rtl="0" eaLnBrk="1" fontAlgn="base" hangingPunct="1">
        <a:spcBef>
          <a:spcPct val="0"/>
        </a:spcBef>
        <a:spcAft>
          <a:spcPct val="0"/>
        </a:spcAft>
        <a:defRPr sz="4400">
          <a:solidFill>
            <a:srgbClr val="2A6EBB"/>
          </a:solidFill>
          <a:latin typeface="Times New Roman" charset="0"/>
          <a:ea typeface="ＭＳ Ｐゴシック" charset="0"/>
        </a:defRPr>
      </a:lvl7pPr>
      <a:lvl8pPr marL="1371600" algn="l" rtl="0" eaLnBrk="1" fontAlgn="base" hangingPunct="1">
        <a:spcBef>
          <a:spcPct val="0"/>
        </a:spcBef>
        <a:spcAft>
          <a:spcPct val="0"/>
        </a:spcAft>
        <a:defRPr sz="4400">
          <a:solidFill>
            <a:srgbClr val="2A6EBB"/>
          </a:solidFill>
          <a:latin typeface="Times New Roman" charset="0"/>
          <a:ea typeface="ＭＳ Ｐゴシック" charset="0"/>
        </a:defRPr>
      </a:lvl8pPr>
      <a:lvl9pPr marL="1828800" algn="l" rtl="0" eaLnBrk="1" fontAlgn="base" hangingPunct="1">
        <a:spcBef>
          <a:spcPct val="0"/>
        </a:spcBef>
        <a:spcAft>
          <a:spcPct val="0"/>
        </a:spcAft>
        <a:defRPr sz="4400">
          <a:solidFill>
            <a:srgbClr val="2A6EBB"/>
          </a:solidFill>
          <a:latin typeface="Times New Roman" charset="0"/>
          <a:ea typeface="ＭＳ Ｐゴシック" charset="0"/>
        </a:defRPr>
      </a:lvl9pPr>
    </p:titleStyle>
    <p:bodyStyle>
      <a:lvl1pPr marL="342900" indent="-342900" algn="l" rtl="0" eaLnBrk="1" fontAlgn="base" hangingPunct="1">
        <a:spcBef>
          <a:spcPct val="20000"/>
        </a:spcBef>
        <a:spcAft>
          <a:spcPct val="0"/>
        </a:spcAft>
        <a:buClr>
          <a:srgbClr val="C6B46A"/>
        </a:buClr>
        <a:buChar char="•"/>
        <a:defRPr sz="3200">
          <a:solidFill>
            <a:srgbClr val="2A6EBB"/>
          </a:solidFill>
          <a:latin typeface="+mn-lt"/>
          <a:ea typeface="MS PGothic" panose="020B0600070205080204" pitchFamily="34" charset="-128"/>
          <a:cs typeface="+mn-cs"/>
        </a:defRPr>
      </a:lvl1pPr>
      <a:lvl2pPr marL="742950" indent="-285750" algn="l" rtl="0" eaLnBrk="1" fontAlgn="base" hangingPunct="1">
        <a:spcBef>
          <a:spcPct val="20000"/>
        </a:spcBef>
        <a:spcAft>
          <a:spcPct val="0"/>
        </a:spcAft>
        <a:buClr>
          <a:srgbClr val="C6B46A"/>
        </a:buClr>
        <a:buChar char="–"/>
        <a:defRPr sz="2800">
          <a:solidFill>
            <a:srgbClr val="2A6EBB"/>
          </a:solidFill>
          <a:latin typeface="+mn-lt"/>
          <a:ea typeface="MS PGothic" panose="020B0600070205080204" pitchFamily="34" charset="-128"/>
        </a:defRPr>
      </a:lvl2pPr>
      <a:lvl3pPr marL="1143000" indent="-228600" algn="l" rtl="0" eaLnBrk="1" fontAlgn="base" hangingPunct="1">
        <a:spcBef>
          <a:spcPct val="20000"/>
        </a:spcBef>
        <a:spcAft>
          <a:spcPct val="0"/>
        </a:spcAft>
        <a:buClr>
          <a:srgbClr val="C6B46A"/>
        </a:buClr>
        <a:buChar char="•"/>
        <a:defRPr sz="2400">
          <a:solidFill>
            <a:srgbClr val="2A6EBB"/>
          </a:solidFill>
          <a:latin typeface="+mn-lt"/>
          <a:ea typeface="MS PGothic" panose="020B0600070205080204" pitchFamily="34" charset="-128"/>
        </a:defRPr>
      </a:lvl3pPr>
      <a:lvl4pPr marL="1600200" indent="-228600" algn="l" rtl="0" eaLnBrk="1" fontAlgn="base" hangingPunct="1">
        <a:spcBef>
          <a:spcPct val="20000"/>
        </a:spcBef>
        <a:spcAft>
          <a:spcPct val="0"/>
        </a:spcAft>
        <a:buClr>
          <a:srgbClr val="C6B46A"/>
        </a:buClr>
        <a:buChar char="–"/>
        <a:defRPr sz="2000">
          <a:solidFill>
            <a:srgbClr val="2A6EBB"/>
          </a:solidFill>
          <a:latin typeface="+mn-lt"/>
          <a:ea typeface="MS PGothic" panose="020B0600070205080204" pitchFamily="34" charset="-128"/>
        </a:defRPr>
      </a:lvl4pPr>
      <a:lvl5pPr marL="2057400" indent="-228600" algn="l" rtl="0" eaLnBrk="1" fontAlgn="base" hangingPunct="1">
        <a:spcBef>
          <a:spcPct val="20000"/>
        </a:spcBef>
        <a:spcAft>
          <a:spcPct val="0"/>
        </a:spcAft>
        <a:buClr>
          <a:srgbClr val="C6B46A"/>
        </a:buClr>
        <a:buChar char="»"/>
        <a:defRPr sz="2000">
          <a:solidFill>
            <a:srgbClr val="2A6EBB"/>
          </a:solidFill>
          <a:latin typeface="+mn-lt"/>
          <a:ea typeface="MS PGothic" panose="020B0600070205080204" pitchFamily="34" charset="-128"/>
        </a:defRPr>
      </a:lvl5pPr>
      <a:lvl6pPr marL="2514600" indent="-228600" algn="l" rtl="0" eaLnBrk="1" fontAlgn="base" hangingPunct="1">
        <a:spcBef>
          <a:spcPct val="20000"/>
        </a:spcBef>
        <a:spcAft>
          <a:spcPct val="0"/>
        </a:spcAft>
        <a:buClr>
          <a:srgbClr val="C6B46A"/>
        </a:buClr>
        <a:buChar char="»"/>
        <a:defRPr sz="2000">
          <a:solidFill>
            <a:srgbClr val="2A6EBB"/>
          </a:solidFill>
          <a:latin typeface="+mn-lt"/>
          <a:ea typeface="+mn-ea"/>
        </a:defRPr>
      </a:lvl6pPr>
      <a:lvl7pPr marL="2971800" indent="-228600" algn="l" rtl="0" eaLnBrk="1" fontAlgn="base" hangingPunct="1">
        <a:spcBef>
          <a:spcPct val="20000"/>
        </a:spcBef>
        <a:spcAft>
          <a:spcPct val="0"/>
        </a:spcAft>
        <a:buClr>
          <a:srgbClr val="C6B46A"/>
        </a:buClr>
        <a:buChar char="»"/>
        <a:defRPr sz="2000">
          <a:solidFill>
            <a:srgbClr val="2A6EBB"/>
          </a:solidFill>
          <a:latin typeface="+mn-lt"/>
          <a:ea typeface="+mn-ea"/>
        </a:defRPr>
      </a:lvl7pPr>
      <a:lvl8pPr marL="3429000" indent="-228600" algn="l" rtl="0" eaLnBrk="1" fontAlgn="base" hangingPunct="1">
        <a:spcBef>
          <a:spcPct val="20000"/>
        </a:spcBef>
        <a:spcAft>
          <a:spcPct val="0"/>
        </a:spcAft>
        <a:buClr>
          <a:srgbClr val="C6B46A"/>
        </a:buClr>
        <a:buChar char="»"/>
        <a:defRPr sz="2000">
          <a:solidFill>
            <a:srgbClr val="2A6EBB"/>
          </a:solidFill>
          <a:latin typeface="+mn-lt"/>
          <a:ea typeface="+mn-ea"/>
        </a:defRPr>
      </a:lvl8pPr>
      <a:lvl9pPr marL="3886200" indent="-228600" algn="l" rtl="0" eaLnBrk="1" fontAlgn="base" hangingPunct="1">
        <a:spcBef>
          <a:spcPct val="20000"/>
        </a:spcBef>
        <a:spcAft>
          <a:spcPct val="0"/>
        </a:spcAft>
        <a:buClr>
          <a:srgbClr val="C6B46A"/>
        </a:buClr>
        <a:buChar char="»"/>
        <a:defRPr sz="2000">
          <a:solidFill>
            <a:srgbClr val="2A6EBB"/>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7" descr="bottom-piece-for-PPT">
            <a:extLst>
              <a:ext uri="{FF2B5EF4-FFF2-40B4-BE49-F238E27FC236}">
                <a16:creationId xmlns:a16="http://schemas.microsoft.com/office/drawing/2014/main" id="{15A5E782-7097-8B4F-AF36-458712C71F5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10">
            <a:extLst>
              <a:ext uri="{FF2B5EF4-FFF2-40B4-BE49-F238E27FC236}">
                <a16:creationId xmlns:a16="http://schemas.microsoft.com/office/drawing/2014/main" id="{CCB21584-BB7D-E44F-B02D-570E44B00386}"/>
              </a:ext>
            </a:extLst>
          </p:cNvPr>
          <p:cNvSpPr>
            <a:spLocks noGrp="1" noChangeArrowheads="1"/>
          </p:cNvSpPr>
          <p:nvPr>
            <p:ph type="title"/>
          </p:nvPr>
        </p:nvSpPr>
        <p:spPr bwMode="auto">
          <a:xfrm>
            <a:off x="914400" y="14478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b" anchorCtr="0" compatLnSpc="1">
            <a:prstTxWarp prst="textNoShape">
              <a:avLst/>
            </a:prstTxWarp>
          </a:bodyPr>
          <a:lstStyle/>
          <a:p>
            <a:pPr lvl="0"/>
            <a:r>
              <a:rPr lang="en-US" altLang="en-US"/>
              <a:t>Click to edit Master title style</a:t>
            </a:r>
          </a:p>
        </p:txBody>
      </p:sp>
      <p:pic>
        <p:nvPicPr>
          <p:cNvPr id="2052" name="Picture 13" descr="UHN Hospitals with tag">
            <a:extLst>
              <a:ext uri="{FF2B5EF4-FFF2-40B4-BE49-F238E27FC236}">
                <a16:creationId xmlns:a16="http://schemas.microsoft.com/office/drawing/2014/main" id="{72A6606E-DB17-8C41-986D-22313AF454D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4800" y="6069014"/>
            <a:ext cx="3251200"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3548093"/>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xStyles>
    <p:titleStyle>
      <a:lvl1pPr algn="ctr" rtl="0" eaLnBrk="1" fontAlgn="base" hangingPunct="1">
        <a:spcBef>
          <a:spcPct val="0"/>
        </a:spcBef>
        <a:spcAft>
          <a:spcPct val="0"/>
        </a:spcAft>
        <a:defRPr sz="4800">
          <a:solidFill>
            <a:srgbClr val="2A6EBB"/>
          </a:solidFill>
          <a:latin typeface="+mj-lt"/>
          <a:ea typeface="MS PGothic" panose="020B0600070205080204" pitchFamily="34" charset="-128"/>
          <a:cs typeface="+mj-cs"/>
        </a:defRPr>
      </a:lvl1pPr>
      <a:lvl2pPr algn="ctr" rtl="0" eaLnBrk="1" fontAlgn="base" hangingPunct="1">
        <a:spcBef>
          <a:spcPct val="0"/>
        </a:spcBef>
        <a:spcAft>
          <a:spcPct val="0"/>
        </a:spcAft>
        <a:defRPr sz="4800">
          <a:solidFill>
            <a:srgbClr val="2A6EBB"/>
          </a:solidFill>
          <a:latin typeface="Times New Roman" charset="0"/>
          <a:ea typeface="MS PGothic" panose="020B0600070205080204" pitchFamily="34" charset="-128"/>
        </a:defRPr>
      </a:lvl2pPr>
      <a:lvl3pPr algn="ctr" rtl="0" eaLnBrk="1" fontAlgn="base" hangingPunct="1">
        <a:spcBef>
          <a:spcPct val="0"/>
        </a:spcBef>
        <a:spcAft>
          <a:spcPct val="0"/>
        </a:spcAft>
        <a:defRPr sz="4800">
          <a:solidFill>
            <a:srgbClr val="2A6EBB"/>
          </a:solidFill>
          <a:latin typeface="Times New Roman" charset="0"/>
          <a:ea typeface="MS PGothic" panose="020B0600070205080204" pitchFamily="34" charset="-128"/>
        </a:defRPr>
      </a:lvl3pPr>
      <a:lvl4pPr algn="ctr" rtl="0" eaLnBrk="1" fontAlgn="base" hangingPunct="1">
        <a:spcBef>
          <a:spcPct val="0"/>
        </a:spcBef>
        <a:spcAft>
          <a:spcPct val="0"/>
        </a:spcAft>
        <a:defRPr sz="4800">
          <a:solidFill>
            <a:srgbClr val="2A6EBB"/>
          </a:solidFill>
          <a:latin typeface="Times New Roman" charset="0"/>
          <a:ea typeface="MS PGothic" panose="020B0600070205080204" pitchFamily="34" charset="-128"/>
        </a:defRPr>
      </a:lvl4pPr>
      <a:lvl5pPr algn="ctr" rtl="0" eaLnBrk="1" fontAlgn="base" hangingPunct="1">
        <a:spcBef>
          <a:spcPct val="0"/>
        </a:spcBef>
        <a:spcAft>
          <a:spcPct val="0"/>
        </a:spcAft>
        <a:defRPr sz="4800">
          <a:solidFill>
            <a:srgbClr val="2A6EBB"/>
          </a:solidFill>
          <a:latin typeface="Times New Roman" charset="0"/>
          <a:ea typeface="MS PGothic" panose="020B0600070205080204" pitchFamily="34" charset="-128"/>
        </a:defRPr>
      </a:lvl5pPr>
      <a:lvl6pPr marL="457200" algn="ctr" rtl="0" eaLnBrk="1" fontAlgn="base" hangingPunct="1">
        <a:spcBef>
          <a:spcPct val="0"/>
        </a:spcBef>
        <a:spcAft>
          <a:spcPct val="0"/>
        </a:spcAft>
        <a:defRPr sz="4800">
          <a:solidFill>
            <a:srgbClr val="2A6EBB"/>
          </a:solidFill>
          <a:latin typeface="Times New Roman" charset="0"/>
          <a:ea typeface="ＭＳ Ｐゴシック" charset="0"/>
        </a:defRPr>
      </a:lvl6pPr>
      <a:lvl7pPr marL="914400" algn="ctr" rtl="0" eaLnBrk="1" fontAlgn="base" hangingPunct="1">
        <a:spcBef>
          <a:spcPct val="0"/>
        </a:spcBef>
        <a:spcAft>
          <a:spcPct val="0"/>
        </a:spcAft>
        <a:defRPr sz="4800">
          <a:solidFill>
            <a:srgbClr val="2A6EBB"/>
          </a:solidFill>
          <a:latin typeface="Times New Roman" charset="0"/>
          <a:ea typeface="ＭＳ Ｐゴシック" charset="0"/>
        </a:defRPr>
      </a:lvl7pPr>
      <a:lvl8pPr marL="1371600" algn="ctr" rtl="0" eaLnBrk="1" fontAlgn="base" hangingPunct="1">
        <a:spcBef>
          <a:spcPct val="0"/>
        </a:spcBef>
        <a:spcAft>
          <a:spcPct val="0"/>
        </a:spcAft>
        <a:defRPr sz="4800">
          <a:solidFill>
            <a:srgbClr val="2A6EBB"/>
          </a:solidFill>
          <a:latin typeface="Times New Roman" charset="0"/>
          <a:ea typeface="ＭＳ Ｐゴシック" charset="0"/>
        </a:defRPr>
      </a:lvl8pPr>
      <a:lvl9pPr marL="1828800" algn="ctr" rtl="0" eaLnBrk="1" fontAlgn="base" hangingPunct="1">
        <a:spcBef>
          <a:spcPct val="0"/>
        </a:spcBef>
        <a:spcAft>
          <a:spcPct val="0"/>
        </a:spcAft>
        <a:defRPr sz="4800">
          <a:solidFill>
            <a:srgbClr val="2A6EBB"/>
          </a:solidFill>
          <a:latin typeface="Times New Roman" charset="0"/>
          <a:ea typeface="ＭＳ Ｐゴシック"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S PGothic" panose="020B0600070205080204" pitchFamily="34" charset="-128"/>
          <a:cs typeface="+mn-cs"/>
        </a:defRPr>
      </a:lvl1pPr>
      <a:lvl2pPr marL="742950" indent="-285750" algn="l" rtl="0" eaLnBrk="1" fontAlgn="base" hangingPunct="1">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1" fontAlgn="base" hangingPunct="1">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1" fontAlgn="base" hangingPunct="1">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1" fontAlgn="base" hangingPunct="1">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emma.bell@uhnresearch.ca"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hyperlink" Target="https://twitter.com/emmabell42"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www.ccdatalab.org/blog/2019/3/29/gene-expression-repos-explained"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dx.doi.org/10.1098/rsos.180448" TargetMode="External"/><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twitter.com/neuronJoy/status/1027616795279028225"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tiff"/><Relationship Id="rId1" Type="http://schemas.openxmlformats.org/officeDocument/2006/relationships/slideLayout" Target="../slideLayouts/slideLayout6.xml"/><Relationship Id="rId5" Type="http://schemas.openxmlformats.org/officeDocument/2006/relationships/image" Target="../media/image24.tiff"/><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hyperlink" Target="https://www.cancerresearchuk.org/funding-for%20researchers/applying-for-funding/policies-that-affect-your-grant/submission-of-a-data-sharing-and-preservation-strategy" TargetMode="External"/><Relationship Id="rId2" Type="http://schemas.openxmlformats.org/officeDocument/2006/relationships/image" Target="../media/image25.tif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dx.doi.org/10.1098/rsos.180448" TargetMode="External"/><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tiff"/><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hyperlink" Target="https://twitter.com/emmabell42/status/1133439189519876097"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biomickwatson.wordpress.com/2013/04/23/a-guide-for-the-lonely-bioinformatician/" TargetMode="External"/><Relationship Id="rId2" Type="http://schemas.openxmlformats.org/officeDocument/2006/relationships/image" Target="../media/image33.png"/><Relationship Id="rId1" Type="http://schemas.openxmlformats.org/officeDocument/2006/relationships/slideLayout" Target="../slideLayouts/slideLayout4.xml"/><Relationship Id="rId5" Type="http://schemas.openxmlformats.org/officeDocument/2006/relationships/image" Target="../media/image35.tiff"/><Relationship Id="rId4" Type="http://schemas.openxmlformats.org/officeDocument/2006/relationships/image" Target="../media/image34.tiff"/></Relationships>
</file>

<file path=ppt/slides/_rels/slide28.xml.rels><?xml version="1.0" encoding="UTF-8" standalone="yes"?>
<Relationships xmlns="http://schemas.openxmlformats.org/package/2006/relationships"><Relationship Id="rId3" Type="http://schemas.openxmlformats.org/officeDocument/2006/relationships/hyperlink" Target="https://www.cancerresearchuk.org/funding-for%20researchers/applying-for-funding/policies-that-affect-your-grant/submission-of-a-data-sharing-and-preservation-strategy" TargetMode="External"/><Relationship Id="rId2" Type="http://schemas.openxmlformats.org/officeDocument/2006/relationships/hyperlink" Target="https://www.ccdatalab.org/blog/2019/3/29/gene-expression-repos-explained" TargetMode="External"/><Relationship Id="rId1" Type="http://schemas.openxmlformats.org/officeDocument/2006/relationships/slideLayout" Target="../slideLayouts/slideLayout2.xml"/><Relationship Id="rId4" Type="http://schemas.openxmlformats.org/officeDocument/2006/relationships/hyperlink" Target="http://biomickwatson.wordpress.com/2013/04/23/a-guide-for-the-lonely-bioinformaticia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7.xml"/><Relationship Id="rId5" Type="http://schemas.openxmlformats.org/officeDocument/2006/relationships/image" Target="../media/image6.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1.tiff"/></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B24C3-257E-7346-82A5-F096930209AE}"/>
              </a:ext>
            </a:extLst>
          </p:cNvPr>
          <p:cNvSpPr>
            <a:spLocks noGrp="1"/>
          </p:cNvSpPr>
          <p:nvPr>
            <p:ph type="ctrTitle"/>
          </p:nvPr>
        </p:nvSpPr>
        <p:spPr/>
        <p:txBody>
          <a:bodyPr/>
          <a:lstStyle/>
          <a:p>
            <a:pPr algn="l"/>
            <a:r>
              <a:rPr lang="en-US" sz="4800" dirty="0">
                <a:latin typeface="+mn-lt"/>
                <a:ea typeface="+mj-ea"/>
              </a:rPr>
              <a:t>Crimes against data sharing in functional genomics</a:t>
            </a:r>
          </a:p>
        </p:txBody>
      </p:sp>
      <p:sp>
        <p:nvSpPr>
          <p:cNvPr id="3" name="Subtitle 2">
            <a:extLst>
              <a:ext uri="{FF2B5EF4-FFF2-40B4-BE49-F238E27FC236}">
                <a16:creationId xmlns:a16="http://schemas.microsoft.com/office/drawing/2014/main" id="{0E9C7B25-64B0-A140-A0E4-D246FC041E0D}"/>
              </a:ext>
            </a:extLst>
          </p:cNvPr>
          <p:cNvSpPr>
            <a:spLocks noGrp="1"/>
          </p:cNvSpPr>
          <p:nvPr>
            <p:ph type="subTitle" idx="1"/>
          </p:nvPr>
        </p:nvSpPr>
        <p:spPr/>
        <p:txBody>
          <a:bodyPr/>
          <a:lstStyle/>
          <a:p>
            <a:pPr algn="r"/>
            <a:r>
              <a:rPr lang="en-US" dirty="0"/>
              <a:t>Emma Bell, PhD</a:t>
            </a:r>
          </a:p>
          <a:p>
            <a:pPr algn="r"/>
            <a:r>
              <a:rPr lang="en-US" dirty="0"/>
              <a:t>Princess Margaret Cancer Centre, Toronto</a:t>
            </a:r>
          </a:p>
          <a:p>
            <a:pPr algn="r"/>
            <a:r>
              <a:rPr lang="en-US" dirty="0">
                <a:solidFill>
                  <a:srgbClr val="2A6DBC"/>
                </a:solidFill>
                <a:hlinkClick r:id="rId3">
                  <a:extLst>
                    <a:ext uri="{A12FA001-AC4F-418D-AE19-62706E023703}">
                      <ahyp:hlinkClr xmlns:ahyp="http://schemas.microsoft.com/office/drawing/2018/hyperlinkcolor" val="tx"/>
                    </a:ext>
                  </a:extLst>
                </a:hlinkClick>
              </a:rPr>
              <a:t>emma.bell@uhnresearch.ca</a:t>
            </a:r>
            <a:endParaRPr lang="en-US" dirty="0">
              <a:solidFill>
                <a:srgbClr val="2A6DBC"/>
              </a:solidFill>
            </a:endParaRPr>
          </a:p>
          <a:p>
            <a:pPr algn="r"/>
            <a:r>
              <a:rPr lang="en-US" dirty="0">
                <a:solidFill>
                  <a:srgbClr val="2A6DBC"/>
                </a:solidFill>
                <a:hlinkClick r:id="rId4">
                  <a:extLst>
                    <a:ext uri="{A12FA001-AC4F-418D-AE19-62706E023703}">
                      <ahyp:hlinkClr xmlns:ahyp="http://schemas.microsoft.com/office/drawing/2018/hyperlinkcolor" val="tx"/>
                    </a:ext>
                  </a:extLst>
                </a:hlinkClick>
              </a:rPr>
              <a:t>@emmabell42</a:t>
            </a:r>
            <a:endParaRPr lang="en-US" dirty="0">
              <a:solidFill>
                <a:srgbClr val="2A6DBC"/>
              </a:solidFill>
            </a:endParaRPr>
          </a:p>
        </p:txBody>
      </p:sp>
    </p:spTree>
    <p:extLst>
      <p:ext uri="{BB962C8B-B14F-4D97-AF65-F5344CB8AC3E}">
        <p14:creationId xmlns:p14="http://schemas.microsoft.com/office/powerpoint/2010/main" val="97927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06DECA-7CA5-7D43-8A2C-353CD9E08668}"/>
              </a:ext>
            </a:extLst>
          </p:cNvPr>
          <p:cNvSpPr>
            <a:spLocks noGrp="1"/>
          </p:cNvSpPr>
          <p:nvPr>
            <p:ph type="title"/>
          </p:nvPr>
        </p:nvSpPr>
        <p:spPr>
          <a:xfrm>
            <a:off x="914400" y="139939"/>
            <a:ext cx="10363200" cy="1143000"/>
          </a:xfrm>
        </p:spPr>
        <p:txBody>
          <a:bodyPr/>
          <a:lstStyle/>
          <a:p>
            <a:r>
              <a:rPr lang="en-US" sz="4000" dirty="0">
                <a:latin typeface="+mn-lt"/>
              </a:rPr>
              <a:t>What public repositories exist?</a:t>
            </a:r>
          </a:p>
        </p:txBody>
      </p:sp>
      <p:grpSp>
        <p:nvGrpSpPr>
          <p:cNvPr id="23" name="Group 22">
            <a:extLst>
              <a:ext uri="{FF2B5EF4-FFF2-40B4-BE49-F238E27FC236}">
                <a16:creationId xmlns:a16="http://schemas.microsoft.com/office/drawing/2014/main" id="{50AE3E4C-EDD6-9D4C-8770-C5A5D785BBE9}"/>
              </a:ext>
            </a:extLst>
          </p:cNvPr>
          <p:cNvGrpSpPr/>
          <p:nvPr/>
        </p:nvGrpSpPr>
        <p:grpSpPr>
          <a:xfrm>
            <a:off x="848507" y="3095874"/>
            <a:ext cx="2783736" cy="461665"/>
            <a:chOff x="2253602" y="3259536"/>
            <a:chExt cx="2783736" cy="461665"/>
          </a:xfrm>
        </p:grpSpPr>
        <p:sp>
          <p:nvSpPr>
            <p:cNvPr id="9" name="Rounded Rectangle 8">
              <a:extLst>
                <a:ext uri="{FF2B5EF4-FFF2-40B4-BE49-F238E27FC236}">
                  <a16:creationId xmlns:a16="http://schemas.microsoft.com/office/drawing/2014/main" id="{0BF5CA82-159E-3844-B53F-133471DE5FDA}"/>
                </a:ext>
              </a:extLst>
            </p:cNvPr>
            <p:cNvSpPr/>
            <p:nvPr/>
          </p:nvSpPr>
          <p:spPr bwMode="auto">
            <a:xfrm>
              <a:off x="3326971" y="3265063"/>
              <a:ext cx="1710367" cy="456138"/>
            </a:xfrm>
            <a:prstGeom prst="roundRect">
              <a:avLst/>
            </a:prstGeom>
            <a:solidFill>
              <a:srgbClr val="FE9606"/>
            </a:solidFill>
            <a:ln>
              <a:noFill/>
              <a:headEnd type="none" w="sm" len="sm"/>
              <a:tailEnd type="none" w="sm" len="sm"/>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a:solidFill>
                    <a:srgbClr val="5B0001"/>
                  </a:solidFill>
                  <a:ea typeface="ＭＳ Ｐゴシック" charset="0"/>
                </a:rPr>
                <a:t>GEO	</a:t>
              </a:r>
              <a:r>
                <a:rPr lang="en-US" sz="1800" dirty="0">
                  <a:solidFill>
                    <a:srgbClr val="C30003"/>
                  </a:solidFill>
                  <a:ea typeface="ＭＳ Ｐゴシック" charset="0"/>
                </a:rPr>
                <a:t>SRA</a:t>
              </a:r>
            </a:p>
          </p:txBody>
        </p:sp>
        <p:sp>
          <p:nvSpPr>
            <p:cNvPr id="19" name="TextBox 18">
              <a:extLst>
                <a:ext uri="{FF2B5EF4-FFF2-40B4-BE49-F238E27FC236}">
                  <a16:creationId xmlns:a16="http://schemas.microsoft.com/office/drawing/2014/main" id="{F0A9AC46-8D6B-144B-AD3C-FBBCD52188E9}"/>
                </a:ext>
              </a:extLst>
            </p:cNvPr>
            <p:cNvSpPr txBox="1"/>
            <p:nvPr/>
          </p:nvSpPr>
          <p:spPr>
            <a:xfrm>
              <a:off x="2253602" y="3259536"/>
              <a:ext cx="920445" cy="461665"/>
            </a:xfrm>
            <a:prstGeom prst="rect">
              <a:avLst/>
            </a:prstGeom>
            <a:noFill/>
          </p:spPr>
          <p:txBody>
            <a:bodyPr wrap="none" rtlCol="0">
              <a:spAutoFit/>
            </a:bodyPr>
            <a:lstStyle/>
            <a:p>
              <a:pPr algn="ctr"/>
              <a:r>
                <a:rPr lang="en-US" dirty="0">
                  <a:solidFill>
                    <a:srgbClr val="FA8202"/>
                  </a:solidFill>
                  <a:latin typeface="+mn-lt"/>
                </a:rPr>
                <a:t>NCBI</a:t>
              </a:r>
            </a:p>
          </p:txBody>
        </p:sp>
      </p:grpSp>
      <p:grpSp>
        <p:nvGrpSpPr>
          <p:cNvPr id="24" name="Group 23">
            <a:extLst>
              <a:ext uri="{FF2B5EF4-FFF2-40B4-BE49-F238E27FC236}">
                <a16:creationId xmlns:a16="http://schemas.microsoft.com/office/drawing/2014/main" id="{6E21683E-44B7-B64A-9FC9-97DC96FEC4B9}"/>
              </a:ext>
            </a:extLst>
          </p:cNvPr>
          <p:cNvGrpSpPr/>
          <p:nvPr/>
        </p:nvGrpSpPr>
        <p:grpSpPr>
          <a:xfrm>
            <a:off x="168513" y="3868447"/>
            <a:ext cx="3463730" cy="461665"/>
            <a:chOff x="4327993" y="4536799"/>
            <a:chExt cx="3463730" cy="461665"/>
          </a:xfrm>
        </p:grpSpPr>
        <p:sp>
          <p:nvSpPr>
            <p:cNvPr id="11" name="Rounded Rectangle 10">
              <a:extLst>
                <a:ext uri="{FF2B5EF4-FFF2-40B4-BE49-F238E27FC236}">
                  <a16:creationId xmlns:a16="http://schemas.microsoft.com/office/drawing/2014/main" id="{0B9F905F-B8B3-A949-8AD3-DC22462E3D2D}"/>
                </a:ext>
              </a:extLst>
            </p:cNvPr>
            <p:cNvSpPr/>
            <p:nvPr/>
          </p:nvSpPr>
          <p:spPr bwMode="auto">
            <a:xfrm>
              <a:off x="5093748" y="4539216"/>
              <a:ext cx="2697975" cy="459248"/>
            </a:xfrm>
            <a:prstGeom prst="roundRect">
              <a:avLst/>
            </a:prstGeom>
            <a:solidFill>
              <a:srgbClr val="FE9606"/>
            </a:solidFill>
            <a:ln>
              <a:noFill/>
              <a:headEnd type="none" w="sm" len="sm"/>
              <a:tailEnd type="none" w="sm" len="sm"/>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sz="1800" dirty="0" err="1">
                  <a:solidFill>
                    <a:srgbClr val="5B0001"/>
                  </a:solidFill>
                  <a:ea typeface="ＭＳ Ｐゴシック" charset="0"/>
                </a:rPr>
                <a:t>ArrayExpress</a:t>
              </a:r>
              <a:r>
                <a:rPr lang="en-US" sz="1800" dirty="0">
                  <a:solidFill>
                    <a:srgbClr val="5B0001"/>
                  </a:solidFill>
                  <a:ea typeface="ＭＳ Ｐゴシック" charset="0"/>
                </a:rPr>
                <a:t>	</a:t>
              </a:r>
              <a:r>
                <a:rPr lang="en-US" sz="1800" dirty="0">
                  <a:solidFill>
                    <a:srgbClr val="C30003"/>
                  </a:solidFill>
                  <a:ea typeface="ＭＳ Ｐゴシック" charset="0"/>
                </a:rPr>
                <a:t> ENA</a:t>
              </a:r>
              <a:endParaRPr lang="en-US" sz="1800" dirty="0">
                <a:solidFill>
                  <a:srgbClr val="5B0001"/>
                </a:solidFill>
                <a:ea typeface="ＭＳ Ｐゴシック" charset="0"/>
              </a:endParaRPr>
            </a:p>
          </p:txBody>
        </p:sp>
        <p:sp>
          <p:nvSpPr>
            <p:cNvPr id="20" name="TextBox 19">
              <a:extLst>
                <a:ext uri="{FF2B5EF4-FFF2-40B4-BE49-F238E27FC236}">
                  <a16:creationId xmlns:a16="http://schemas.microsoft.com/office/drawing/2014/main" id="{B79CEEB2-9F18-C24C-B11D-B70610ABE169}"/>
                </a:ext>
              </a:extLst>
            </p:cNvPr>
            <p:cNvSpPr txBox="1"/>
            <p:nvPr/>
          </p:nvSpPr>
          <p:spPr>
            <a:xfrm>
              <a:off x="4327993" y="4536799"/>
              <a:ext cx="679994" cy="461665"/>
            </a:xfrm>
            <a:prstGeom prst="rect">
              <a:avLst/>
            </a:prstGeom>
            <a:noFill/>
          </p:spPr>
          <p:txBody>
            <a:bodyPr wrap="none" rtlCol="0">
              <a:spAutoFit/>
            </a:bodyPr>
            <a:lstStyle/>
            <a:p>
              <a:pPr algn="ctr"/>
              <a:r>
                <a:rPr lang="en-US" dirty="0">
                  <a:solidFill>
                    <a:srgbClr val="FA8202"/>
                  </a:solidFill>
                  <a:latin typeface="+mn-lt"/>
                </a:rPr>
                <a:t>EBI</a:t>
              </a:r>
            </a:p>
          </p:txBody>
        </p:sp>
      </p:grpSp>
      <p:grpSp>
        <p:nvGrpSpPr>
          <p:cNvPr id="22" name="Group 21">
            <a:extLst>
              <a:ext uri="{FF2B5EF4-FFF2-40B4-BE49-F238E27FC236}">
                <a16:creationId xmlns:a16="http://schemas.microsoft.com/office/drawing/2014/main" id="{58BF96F6-92A9-0D44-B5FA-4CC3D974A99F}"/>
              </a:ext>
            </a:extLst>
          </p:cNvPr>
          <p:cNvGrpSpPr/>
          <p:nvPr/>
        </p:nvGrpSpPr>
        <p:grpSpPr>
          <a:xfrm>
            <a:off x="1614263" y="4610020"/>
            <a:ext cx="2017980" cy="461948"/>
            <a:chOff x="5510036" y="3264780"/>
            <a:chExt cx="2017980" cy="461948"/>
          </a:xfrm>
        </p:grpSpPr>
        <p:sp>
          <p:nvSpPr>
            <p:cNvPr id="10" name="Rounded Rectangle 9">
              <a:extLst>
                <a:ext uri="{FF2B5EF4-FFF2-40B4-BE49-F238E27FC236}">
                  <a16:creationId xmlns:a16="http://schemas.microsoft.com/office/drawing/2014/main" id="{CE1E2B80-DE2B-2A4A-BFEC-14146568418D}"/>
                </a:ext>
              </a:extLst>
            </p:cNvPr>
            <p:cNvSpPr/>
            <p:nvPr/>
          </p:nvSpPr>
          <p:spPr bwMode="auto">
            <a:xfrm>
              <a:off x="6775762" y="3265063"/>
              <a:ext cx="752254" cy="461665"/>
            </a:xfrm>
            <a:prstGeom prst="roundRect">
              <a:avLst/>
            </a:prstGeom>
            <a:solidFill>
              <a:srgbClr val="FE9606"/>
            </a:solidFill>
            <a:ln>
              <a:noFill/>
              <a:headEnd type="none" w="sm" len="sm"/>
              <a:tailEnd type="none" w="sm" len="sm"/>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solidFill>
                    <a:srgbClr val="C30003"/>
                  </a:solidFill>
                  <a:ea typeface="ＭＳ Ｐゴシック" charset="0"/>
                </a:rPr>
                <a:t>DRA</a:t>
              </a:r>
            </a:p>
          </p:txBody>
        </p:sp>
        <p:sp>
          <p:nvSpPr>
            <p:cNvPr id="21" name="TextBox 20">
              <a:extLst>
                <a:ext uri="{FF2B5EF4-FFF2-40B4-BE49-F238E27FC236}">
                  <a16:creationId xmlns:a16="http://schemas.microsoft.com/office/drawing/2014/main" id="{F9AE96E9-F70F-D447-BAEB-34B410CFB22B}"/>
                </a:ext>
              </a:extLst>
            </p:cNvPr>
            <p:cNvSpPr txBox="1"/>
            <p:nvPr/>
          </p:nvSpPr>
          <p:spPr>
            <a:xfrm>
              <a:off x="5510036" y="3264780"/>
              <a:ext cx="989373" cy="461665"/>
            </a:xfrm>
            <a:prstGeom prst="rect">
              <a:avLst/>
            </a:prstGeom>
            <a:noFill/>
          </p:spPr>
          <p:txBody>
            <a:bodyPr wrap="none" rtlCol="0">
              <a:spAutoFit/>
            </a:bodyPr>
            <a:lstStyle/>
            <a:p>
              <a:pPr algn="ctr"/>
              <a:r>
                <a:rPr lang="en-US" dirty="0">
                  <a:solidFill>
                    <a:srgbClr val="FA8202"/>
                  </a:solidFill>
                  <a:latin typeface="+mn-lt"/>
                </a:rPr>
                <a:t>DDJB</a:t>
              </a:r>
            </a:p>
          </p:txBody>
        </p:sp>
      </p:grpSp>
      <p:grpSp>
        <p:nvGrpSpPr>
          <p:cNvPr id="25" name="Group 24">
            <a:extLst>
              <a:ext uri="{FF2B5EF4-FFF2-40B4-BE49-F238E27FC236}">
                <a16:creationId xmlns:a16="http://schemas.microsoft.com/office/drawing/2014/main" id="{80E8BC54-8694-4E45-B067-6106F44633E1}"/>
              </a:ext>
            </a:extLst>
          </p:cNvPr>
          <p:cNvGrpSpPr/>
          <p:nvPr/>
        </p:nvGrpSpPr>
        <p:grpSpPr>
          <a:xfrm>
            <a:off x="2744312" y="2873061"/>
            <a:ext cx="3473043" cy="2476983"/>
            <a:chOff x="4151778" y="2277035"/>
            <a:chExt cx="3869255" cy="2097790"/>
          </a:xfrm>
        </p:grpSpPr>
        <p:sp>
          <p:nvSpPr>
            <p:cNvPr id="17" name="TextBox 16">
              <a:extLst>
                <a:ext uri="{FF2B5EF4-FFF2-40B4-BE49-F238E27FC236}">
                  <a16:creationId xmlns:a16="http://schemas.microsoft.com/office/drawing/2014/main" id="{71B694CB-1475-8849-B8E5-54F1A3189EF8}"/>
                </a:ext>
              </a:extLst>
            </p:cNvPr>
            <p:cNvSpPr txBox="1"/>
            <p:nvPr/>
          </p:nvSpPr>
          <p:spPr>
            <a:xfrm>
              <a:off x="5583435" y="3095097"/>
              <a:ext cx="2049600" cy="461665"/>
            </a:xfrm>
            <a:prstGeom prst="rect">
              <a:avLst/>
            </a:prstGeom>
            <a:noFill/>
          </p:spPr>
          <p:txBody>
            <a:bodyPr wrap="none" rtlCol="0">
              <a:spAutoFit/>
            </a:bodyPr>
            <a:lstStyle/>
            <a:p>
              <a:pPr algn="ctr"/>
              <a:r>
                <a:rPr lang="en-US" dirty="0">
                  <a:solidFill>
                    <a:srgbClr val="C30003"/>
                  </a:solidFill>
                  <a:latin typeface="+mn-lt"/>
                </a:rPr>
                <a:t>SRA (INSDC)</a:t>
              </a:r>
            </a:p>
          </p:txBody>
        </p:sp>
        <p:sp>
          <p:nvSpPr>
            <p:cNvPr id="13" name="Rounded Rectangle 12">
              <a:extLst>
                <a:ext uri="{FF2B5EF4-FFF2-40B4-BE49-F238E27FC236}">
                  <a16:creationId xmlns:a16="http://schemas.microsoft.com/office/drawing/2014/main" id="{3FF9B91B-C8DB-D146-9687-08E6540CAC56}"/>
                </a:ext>
              </a:extLst>
            </p:cNvPr>
            <p:cNvSpPr/>
            <p:nvPr/>
          </p:nvSpPr>
          <p:spPr bwMode="auto">
            <a:xfrm>
              <a:off x="4151778" y="2277035"/>
              <a:ext cx="3869255" cy="2097790"/>
            </a:xfrm>
            <a:prstGeom prst="roundRect">
              <a:avLst/>
            </a:prstGeom>
            <a:noFill/>
            <a:ln>
              <a:solidFill>
                <a:srgbClr val="C30003"/>
              </a:solidFill>
              <a:prstDash val="dash"/>
              <a:headEnd type="none" w="sm" len="sm"/>
              <a:tailEnd type="none" w="sm" len="sm"/>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3848A3"/>
                </a:solidFill>
                <a:effectLst/>
                <a:ea typeface="ＭＳ Ｐゴシック" charset="0"/>
              </a:endParaRPr>
            </a:p>
          </p:txBody>
        </p:sp>
      </p:grpSp>
      <p:grpSp>
        <p:nvGrpSpPr>
          <p:cNvPr id="26" name="Group 25">
            <a:extLst>
              <a:ext uri="{FF2B5EF4-FFF2-40B4-BE49-F238E27FC236}">
                <a16:creationId xmlns:a16="http://schemas.microsoft.com/office/drawing/2014/main" id="{50AF9573-B9F0-1E4E-B49C-2F508915DFAB}"/>
              </a:ext>
            </a:extLst>
          </p:cNvPr>
          <p:cNvGrpSpPr/>
          <p:nvPr/>
        </p:nvGrpSpPr>
        <p:grpSpPr>
          <a:xfrm>
            <a:off x="2603635" y="1445464"/>
            <a:ext cx="3854859" cy="4062298"/>
            <a:chOff x="4068019" y="1545051"/>
            <a:chExt cx="3606858" cy="2961324"/>
          </a:xfrm>
        </p:grpSpPr>
        <p:sp>
          <p:nvSpPr>
            <p:cNvPr id="14" name="Rounded Rectangle 13">
              <a:extLst>
                <a:ext uri="{FF2B5EF4-FFF2-40B4-BE49-F238E27FC236}">
                  <a16:creationId xmlns:a16="http://schemas.microsoft.com/office/drawing/2014/main" id="{65E9CF25-A91F-B342-98C0-B0CA2A15D9F6}"/>
                </a:ext>
              </a:extLst>
            </p:cNvPr>
            <p:cNvSpPr/>
            <p:nvPr/>
          </p:nvSpPr>
          <p:spPr bwMode="auto">
            <a:xfrm>
              <a:off x="4068019" y="1927598"/>
              <a:ext cx="3606858" cy="2578777"/>
            </a:xfrm>
            <a:prstGeom prst="roundRect">
              <a:avLst/>
            </a:prstGeom>
            <a:noFill/>
            <a:ln>
              <a:solidFill>
                <a:srgbClr val="5B0001"/>
              </a:solidFill>
              <a:prstDash val="solid"/>
              <a:headEnd type="none" w="sm" len="sm"/>
              <a:tailEnd type="none" w="sm" len="sm"/>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3848A3"/>
                </a:solidFill>
                <a:effectLst/>
                <a:ea typeface="ＭＳ Ｐゴシック" charset="0"/>
              </a:endParaRPr>
            </a:p>
          </p:txBody>
        </p:sp>
        <p:sp>
          <p:nvSpPr>
            <p:cNvPr id="15" name="TextBox 14">
              <a:extLst>
                <a:ext uri="{FF2B5EF4-FFF2-40B4-BE49-F238E27FC236}">
                  <a16:creationId xmlns:a16="http://schemas.microsoft.com/office/drawing/2014/main" id="{929E993E-0543-4641-9EFF-8FEE93D20C04}"/>
                </a:ext>
              </a:extLst>
            </p:cNvPr>
            <p:cNvSpPr txBox="1"/>
            <p:nvPr/>
          </p:nvSpPr>
          <p:spPr>
            <a:xfrm>
              <a:off x="4891065" y="2079471"/>
              <a:ext cx="1960765" cy="372346"/>
            </a:xfrm>
            <a:prstGeom prst="roundRect">
              <a:avLst/>
            </a:prstGeom>
            <a:solidFill>
              <a:srgbClr val="5B0001"/>
            </a:solidFill>
          </p:spPr>
          <p:txBody>
            <a:bodyPr wrap="none" rtlCol="0">
              <a:spAutoFit/>
            </a:bodyPr>
            <a:lstStyle/>
            <a:p>
              <a:pPr algn="ctr"/>
              <a:r>
                <a:rPr lang="en-US" dirty="0">
                  <a:solidFill>
                    <a:schemeClr val="tx1"/>
                  </a:solidFill>
                  <a:latin typeface="+mn-lt"/>
                </a:rPr>
                <a:t>Trace Archive</a:t>
              </a:r>
            </a:p>
          </p:txBody>
        </p:sp>
        <p:sp>
          <p:nvSpPr>
            <p:cNvPr id="18" name="TextBox 17">
              <a:extLst>
                <a:ext uri="{FF2B5EF4-FFF2-40B4-BE49-F238E27FC236}">
                  <a16:creationId xmlns:a16="http://schemas.microsoft.com/office/drawing/2014/main" id="{C97FB269-6720-A547-A0CA-E170C054AC8F}"/>
                </a:ext>
              </a:extLst>
            </p:cNvPr>
            <p:cNvSpPr txBox="1"/>
            <p:nvPr/>
          </p:nvSpPr>
          <p:spPr>
            <a:xfrm>
              <a:off x="5336592" y="1545051"/>
              <a:ext cx="1069711" cy="336543"/>
            </a:xfrm>
            <a:prstGeom prst="rect">
              <a:avLst/>
            </a:prstGeom>
            <a:noFill/>
          </p:spPr>
          <p:txBody>
            <a:bodyPr wrap="none" rtlCol="0" anchor="ctr">
              <a:spAutoFit/>
            </a:bodyPr>
            <a:lstStyle/>
            <a:p>
              <a:pPr algn="ctr"/>
              <a:r>
                <a:rPr lang="en-US" dirty="0">
                  <a:solidFill>
                    <a:srgbClr val="5B0001"/>
                  </a:solidFill>
                  <a:latin typeface="+mn-lt"/>
                </a:rPr>
                <a:t>INSDC</a:t>
              </a:r>
            </a:p>
          </p:txBody>
        </p:sp>
      </p:grpSp>
      <p:sp>
        <p:nvSpPr>
          <p:cNvPr id="28" name="TextBox 27">
            <a:extLst>
              <a:ext uri="{FF2B5EF4-FFF2-40B4-BE49-F238E27FC236}">
                <a16:creationId xmlns:a16="http://schemas.microsoft.com/office/drawing/2014/main" id="{5D11FFD5-67F3-0D41-8325-E336684F1F40}"/>
              </a:ext>
            </a:extLst>
          </p:cNvPr>
          <p:cNvSpPr txBox="1"/>
          <p:nvPr/>
        </p:nvSpPr>
        <p:spPr>
          <a:xfrm>
            <a:off x="7236709" y="1445464"/>
            <a:ext cx="4936805" cy="4847994"/>
          </a:xfrm>
          <a:prstGeom prst="rect">
            <a:avLst/>
          </a:prstGeom>
          <a:noFill/>
        </p:spPr>
        <p:txBody>
          <a:bodyPr wrap="square" rtlCol="0">
            <a:spAutoFit/>
          </a:bodyPr>
          <a:lstStyle/>
          <a:p>
            <a:pPr>
              <a:lnSpc>
                <a:spcPct val="150000"/>
              </a:lnSpc>
            </a:pPr>
            <a:r>
              <a:rPr lang="en-US" sz="1600" dirty="0">
                <a:solidFill>
                  <a:srgbClr val="5B0001"/>
                </a:solidFill>
                <a:latin typeface="+mn-lt"/>
              </a:rPr>
              <a:t>The International Nucleotide Sequence Database Collaboration (INSDC)</a:t>
            </a:r>
          </a:p>
          <a:p>
            <a:pPr>
              <a:lnSpc>
                <a:spcPct val="150000"/>
              </a:lnSpc>
            </a:pPr>
            <a:r>
              <a:rPr lang="en-US" sz="1600" dirty="0">
                <a:solidFill>
                  <a:srgbClr val="FA8202"/>
                </a:solidFill>
                <a:latin typeface="+mn-lt"/>
              </a:rPr>
              <a:t>National Centre for Biotechnology Information (NCBI)</a:t>
            </a:r>
          </a:p>
          <a:p>
            <a:pPr marL="285750" indent="-285750">
              <a:lnSpc>
                <a:spcPct val="150000"/>
              </a:lnSpc>
              <a:buFont typeface="Arial" panose="020B0604020202020204" pitchFamily="34" charset="0"/>
              <a:buChar char="•"/>
            </a:pPr>
            <a:r>
              <a:rPr lang="en-US" sz="1600" dirty="0">
                <a:solidFill>
                  <a:srgbClr val="C30003"/>
                </a:solidFill>
                <a:latin typeface="+mn-lt"/>
              </a:rPr>
              <a:t>Sequence Read Archive (SRA)</a:t>
            </a:r>
          </a:p>
          <a:p>
            <a:pPr marL="285750" indent="-285750">
              <a:lnSpc>
                <a:spcPct val="150000"/>
              </a:lnSpc>
              <a:buFont typeface="Arial" panose="020B0604020202020204" pitchFamily="34" charset="0"/>
              <a:buChar char="•"/>
            </a:pPr>
            <a:r>
              <a:rPr lang="en-US" sz="1600" dirty="0">
                <a:solidFill>
                  <a:srgbClr val="5B0001"/>
                </a:solidFill>
                <a:latin typeface="+mn-lt"/>
              </a:rPr>
              <a:t>Gene Expression Omnibus (GEO)</a:t>
            </a:r>
          </a:p>
          <a:p>
            <a:pPr>
              <a:lnSpc>
                <a:spcPct val="150000"/>
              </a:lnSpc>
            </a:pPr>
            <a:r>
              <a:rPr lang="en-US" sz="1600" dirty="0">
                <a:solidFill>
                  <a:srgbClr val="FA8202"/>
                </a:solidFill>
                <a:latin typeface="+mn-lt"/>
              </a:rPr>
              <a:t>European Bioinformatics Institute (EBI)</a:t>
            </a:r>
          </a:p>
          <a:p>
            <a:pPr marL="285750" indent="-285750">
              <a:lnSpc>
                <a:spcPct val="150000"/>
              </a:lnSpc>
              <a:buFont typeface="Arial" panose="020B0604020202020204" pitchFamily="34" charset="0"/>
              <a:buChar char="•"/>
            </a:pPr>
            <a:r>
              <a:rPr lang="en-US" sz="1600" dirty="0">
                <a:solidFill>
                  <a:srgbClr val="C30003"/>
                </a:solidFill>
                <a:latin typeface="+mn-lt"/>
              </a:rPr>
              <a:t>European Nucleotide Archive (ENA)</a:t>
            </a:r>
          </a:p>
          <a:p>
            <a:pPr marL="285750" indent="-285750">
              <a:lnSpc>
                <a:spcPct val="150000"/>
              </a:lnSpc>
              <a:buFont typeface="Arial" panose="020B0604020202020204" pitchFamily="34" charset="0"/>
              <a:buChar char="•"/>
            </a:pPr>
            <a:r>
              <a:rPr lang="en-US" sz="1600" dirty="0" err="1">
                <a:solidFill>
                  <a:srgbClr val="5B0001"/>
                </a:solidFill>
                <a:latin typeface="+mn-lt"/>
              </a:rPr>
              <a:t>ArrayExpress</a:t>
            </a:r>
            <a:endParaRPr lang="en-US" sz="1600" dirty="0">
              <a:solidFill>
                <a:srgbClr val="5B0001"/>
              </a:solidFill>
              <a:latin typeface="+mn-lt"/>
            </a:endParaRPr>
          </a:p>
          <a:p>
            <a:pPr>
              <a:lnSpc>
                <a:spcPct val="150000"/>
              </a:lnSpc>
            </a:pPr>
            <a:r>
              <a:rPr lang="en-US" sz="1600" dirty="0">
                <a:solidFill>
                  <a:srgbClr val="FA8202"/>
                </a:solidFill>
                <a:latin typeface="+mn-lt"/>
              </a:rPr>
              <a:t>DNA Databank of Japan (DDJB)</a:t>
            </a:r>
          </a:p>
          <a:p>
            <a:pPr marL="285750" indent="-285750">
              <a:lnSpc>
                <a:spcPct val="150000"/>
              </a:lnSpc>
              <a:buFont typeface="Arial" panose="020B0604020202020204" pitchFamily="34" charset="0"/>
              <a:buChar char="•"/>
            </a:pPr>
            <a:r>
              <a:rPr lang="en-US" sz="1600" dirty="0">
                <a:solidFill>
                  <a:srgbClr val="C30003"/>
                </a:solidFill>
                <a:latin typeface="+mn-lt"/>
              </a:rPr>
              <a:t>DDBJ Sequence Read Archive (DRA)</a:t>
            </a:r>
          </a:p>
          <a:p>
            <a:pPr>
              <a:lnSpc>
                <a:spcPct val="150000"/>
              </a:lnSpc>
            </a:pPr>
            <a:r>
              <a:rPr lang="en-US" sz="1600" dirty="0">
                <a:solidFill>
                  <a:srgbClr val="FA8202"/>
                </a:solidFill>
                <a:latin typeface="+mn-lt"/>
              </a:rPr>
              <a:t>China’s Genome Sequence Archive (GSA)</a:t>
            </a:r>
          </a:p>
          <a:p>
            <a:pPr marL="285750" indent="-285750">
              <a:lnSpc>
                <a:spcPct val="150000"/>
              </a:lnSpc>
              <a:buFont typeface="Arial" panose="020B0604020202020204" pitchFamily="34" charset="0"/>
              <a:buChar char="•"/>
            </a:pPr>
            <a:r>
              <a:rPr lang="en-US" sz="1600" dirty="0">
                <a:solidFill>
                  <a:srgbClr val="C30003"/>
                </a:solidFill>
                <a:latin typeface="+mn-lt"/>
              </a:rPr>
              <a:t>Genome Sequence Archive (GSA)</a:t>
            </a:r>
          </a:p>
        </p:txBody>
      </p:sp>
      <p:grpSp>
        <p:nvGrpSpPr>
          <p:cNvPr id="29" name="Group 28">
            <a:extLst>
              <a:ext uri="{FF2B5EF4-FFF2-40B4-BE49-F238E27FC236}">
                <a16:creationId xmlns:a16="http://schemas.microsoft.com/office/drawing/2014/main" id="{787D0F67-368B-9142-B98F-629542722B60}"/>
              </a:ext>
            </a:extLst>
          </p:cNvPr>
          <p:cNvGrpSpPr/>
          <p:nvPr/>
        </p:nvGrpSpPr>
        <p:grpSpPr>
          <a:xfrm>
            <a:off x="1692008" y="5629036"/>
            <a:ext cx="1940235" cy="461948"/>
            <a:chOff x="5587781" y="3264780"/>
            <a:chExt cx="1940235" cy="461948"/>
          </a:xfrm>
        </p:grpSpPr>
        <p:sp>
          <p:nvSpPr>
            <p:cNvPr id="30" name="Rounded Rectangle 29">
              <a:extLst>
                <a:ext uri="{FF2B5EF4-FFF2-40B4-BE49-F238E27FC236}">
                  <a16:creationId xmlns:a16="http://schemas.microsoft.com/office/drawing/2014/main" id="{EF38DB25-0A33-DD44-8D85-8DA4C36D50BD}"/>
                </a:ext>
              </a:extLst>
            </p:cNvPr>
            <p:cNvSpPr/>
            <p:nvPr/>
          </p:nvSpPr>
          <p:spPr bwMode="auto">
            <a:xfrm>
              <a:off x="6775762" y="3265063"/>
              <a:ext cx="752254" cy="461665"/>
            </a:xfrm>
            <a:prstGeom prst="roundRect">
              <a:avLst/>
            </a:prstGeom>
            <a:solidFill>
              <a:srgbClr val="FE9606"/>
            </a:solidFill>
            <a:ln>
              <a:noFill/>
              <a:headEnd type="none" w="sm" len="sm"/>
              <a:tailEnd type="none" w="sm" len="sm"/>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solidFill>
                    <a:srgbClr val="C30003"/>
                  </a:solidFill>
                  <a:ea typeface="ＭＳ Ｐゴシック" charset="0"/>
                </a:rPr>
                <a:t>GSA</a:t>
              </a:r>
            </a:p>
          </p:txBody>
        </p:sp>
        <p:sp>
          <p:nvSpPr>
            <p:cNvPr id="31" name="TextBox 30">
              <a:extLst>
                <a:ext uri="{FF2B5EF4-FFF2-40B4-BE49-F238E27FC236}">
                  <a16:creationId xmlns:a16="http://schemas.microsoft.com/office/drawing/2014/main" id="{D602C437-4155-D142-BB2D-589CC0D730B6}"/>
                </a:ext>
              </a:extLst>
            </p:cNvPr>
            <p:cNvSpPr txBox="1"/>
            <p:nvPr/>
          </p:nvSpPr>
          <p:spPr>
            <a:xfrm>
              <a:off x="5587781" y="3264780"/>
              <a:ext cx="833883" cy="461665"/>
            </a:xfrm>
            <a:prstGeom prst="rect">
              <a:avLst/>
            </a:prstGeom>
            <a:noFill/>
          </p:spPr>
          <p:txBody>
            <a:bodyPr wrap="none" rtlCol="0">
              <a:spAutoFit/>
            </a:bodyPr>
            <a:lstStyle/>
            <a:p>
              <a:pPr algn="ctr"/>
              <a:r>
                <a:rPr lang="en-US" dirty="0">
                  <a:solidFill>
                    <a:srgbClr val="FA8202"/>
                  </a:solidFill>
                  <a:latin typeface="+mn-lt"/>
                </a:rPr>
                <a:t>GSA</a:t>
              </a:r>
            </a:p>
          </p:txBody>
        </p:sp>
      </p:grpSp>
      <p:sp>
        <p:nvSpPr>
          <p:cNvPr id="32" name="Rectangle 31">
            <a:extLst>
              <a:ext uri="{FF2B5EF4-FFF2-40B4-BE49-F238E27FC236}">
                <a16:creationId xmlns:a16="http://schemas.microsoft.com/office/drawing/2014/main" id="{F1324DCC-80B0-B04E-BF47-7512FF28BA14}"/>
              </a:ext>
            </a:extLst>
          </p:cNvPr>
          <p:cNvSpPr/>
          <p:nvPr/>
        </p:nvSpPr>
        <p:spPr>
          <a:xfrm>
            <a:off x="155949" y="6443319"/>
            <a:ext cx="9893491" cy="276999"/>
          </a:xfrm>
          <a:prstGeom prst="rect">
            <a:avLst/>
          </a:prstGeom>
        </p:spPr>
        <p:txBody>
          <a:bodyPr wrap="square">
            <a:spAutoFit/>
          </a:bodyPr>
          <a:lstStyle/>
          <a:p>
            <a:r>
              <a:rPr lang="en-CA" sz="1200" dirty="0">
                <a:solidFill>
                  <a:srgbClr val="2A6DBC"/>
                </a:solidFill>
                <a:latin typeface="+mn-lt"/>
              </a:rPr>
              <a:t>Wheeler, K. </a:t>
            </a:r>
            <a:r>
              <a:rPr lang="en-CA" sz="1200" i="1" dirty="0">
                <a:solidFill>
                  <a:srgbClr val="2A6DBC"/>
                </a:solidFill>
                <a:latin typeface="+mn-lt"/>
              </a:rPr>
              <a:t>Childhood Cancer Data Lab Blog</a:t>
            </a:r>
            <a:r>
              <a:rPr lang="en-CA" sz="1200" dirty="0">
                <a:solidFill>
                  <a:srgbClr val="2A6DBC"/>
                </a:solidFill>
                <a:latin typeface="+mn-lt"/>
              </a:rPr>
              <a:t> (2019). Available at: </a:t>
            </a:r>
            <a:r>
              <a:rPr lang="en-CA" sz="1200" dirty="0">
                <a:solidFill>
                  <a:srgbClr val="2A6DBC"/>
                </a:solidFill>
                <a:latin typeface="+mn-lt"/>
                <a:hlinkClick r:id="rId3">
                  <a:extLst>
                    <a:ext uri="{A12FA001-AC4F-418D-AE19-62706E023703}">
                      <ahyp:hlinkClr xmlns:ahyp="http://schemas.microsoft.com/office/drawing/2018/hyperlinkcolor" val="tx"/>
                    </a:ext>
                  </a:extLst>
                </a:hlinkClick>
              </a:rPr>
              <a:t>https://www.ccdatalab.org/blog/2019/3/29/gene-expression-repos-explained</a:t>
            </a:r>
            <a:r>
              <a:rPr lang="en-CA" sz="1200" dirty="0">
                <a:solidFill>
                  <a:srgbClr val="2A6DBC"/>
                </a:solidFill>
                <a:latin typeface="+mn-lt"/>
              </a:rPr>
              <a:t> </a:t>
            </a:r>
            <a:endParaRPr lang="en-CA" sz="1200" dirty="0">
              <a:solidFill>
                <a:srgbClr val="2A6DBC"/>
              </a:solidFill>
              <a:effectLst/>
              <a:latin typeface="+mn-lt"/>
            </a:endParaRPr>
          </a:p>
        </p:txBody>
      </p:sp>
    </p:spTree>
    <p:extLst>
      <p:ext uri="{BB962C8B-B14F-4D97-AF65-F5344CB8AC3E}">
        <p14:creationId xmlns:p14="http://schemas.microsoft.com/office/powerpoint/2010/main" val="2083066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06DECA-7CA5-7D43-8A2C-353CD9E08668}"/>
              </a:ext>
            </a:extLst>
          </p:cNvPr>
          <p:cNvSpPr>
            <a:spLocks noGrp="1"/>
          </p:cNvSpPr>
          <p:nvPr>
            <p:ph type="title"/>
          </p:nvPr>
        </p:nvSpPr>
        <p:spPr>
          <a:xfrm>
            <a:off x="914400" y="139939"/>
            <a:ext cx="10363200" cy="1143000"/>
          </a:xfrm>
        </p:spPr>
        <p:txBody>
          <a:bodyPr/>
          <a:lstStyle/>
          <a:p>
            <a:r>
              <a:rPr lang="en-US" sz="3600" dirty="0">
                <a:latin typeface="+mn-lt"/>
              </a:rPr>
              <a:t>Public genomics databases can be confusing to navigate</a:t>
            </a:r>
          </a:p>
        </p:txBody>
      </p:sp>
      <p:pic>
        <p:nvPicPr>
          <p:cNvPr id="2" name="Picture 1">
            <a:extLst>
              <a:ext uri="{FF2B5EF4-FFF2-40B4-BE49-F238E27FC236}">
                <a16:creationId xmlns:a16="http://schemas.microsoft.com/office/drawing/2014/main" id="{F4116B78-24DF-5843-ACCF-06AEA255BD26}"/>
              </a:ext>
            </a:extLst>
          </p:cNvPr>
          <p:cNvPicPr>
            <a:picLocks noChangeAspect="1"/>
          </p:cNvPicPr>
          <p:nvPr/>
        </p:nvPicPr>
        <p:blipFill>
          <a:blip r:embed="rId3"/>
          <a:stretch>
            <a:fillRect/>
          </a:stretch>
        </p:blipFill>
        <p:spPr>
          <a:xfrm>
            <a:off x="914400" y="1684597"/>
            <a:ext cx="6493398" cy="4768589"/>
          </a:xfrm>
          <a:prstGeom prst="rect">
            <a:avLst/>
          </a:prstGeom>
        </p:spPr>
      </p:pic>
      <p:sp>
        <p:nvSpPr>
          <p:cNvPr id="27" name="Content Placeholder 2">
            <a:extLst>
              <a:ext uri="{FF2B5EF4-FFF2-40B4-BE49-F238E27FC236}">
                <a16:creationId xmlns:a16="http://schemas.microsoft.com/office/drawing/2014/main" id="{0904B585-2168-7447-A3DB-89F7D539C35F}"/>
              </a:ext>
            </a:extLst>
          </p:cNvPr>
          <p:cNvSpPr txBox="1">
            <a:spLocks/>
          </p:cNvSpPr>
          <p:nvPr/>
        </p:nvSpPr>
        <p:spPr>
          <a:xfrm>
            <a:off x="7708739" y="1684597"/>
            <a:ext cx="4051139" cy="3110753"/>
          </a:xfrm>
          <a:prstGeom prst="rect">
            <a:avLst/>
          </a:prstGeom>
        </p:spPr>
        <p:txBody>
          <a:bodyPr/>
          <a:lstStyle>
            <a:lvl1pPr marL="342900" indent="-342900" algn="l" rtl="0" eaLnBrk="1" fontAlgn="base" hangingPunct="1">
              <a:spcBef>
                <a:spcPct val="20000"/>
              </a:spcBef>
              <a:spcAft>
                <a:spcPct val="0"/>
              </a:spcAft>
              <a:buClr>
                <a:srgbClr val="C6B46A"/>
              </a:buClr>
              <a:buChar char="•"/>
              <a:defRPr sz="3200">
                <a:solidFill>
                  <a:srgbClr val="2A6EBB"/>
                </a:solidFill>
                <a:latin typeface="+mn-lt"/>
                <a:ea typeface="MS PGothic" panose="020B0600070205080204" pitchFamily="34" charset="-128"/>
                <a:cs typeface="+mn-cs"/>
              </a:defRPr>
            </a:lvl1pPr>
            <a:lvl2pPr marL="742950" indent="-285750" algn="l" rtl="0" eaLnBrk="1" fontAlgn="base" hangingPunct="1">
              <a:spcBef>
                <a:spcPct val="20000"/>
              </a:spcBef>
              <a:spcAft>
                <a:spcPct val="0"/>
              </a:spcAft>
              <a:buClr>
                <a:srgbClr val="C6B46A"/>
              </a:buClr>
              <a:buChar char="–"/>
              <a:defRPr sz="2800">
                <a:solidFill>
                  <a:srgbClr val="2A6EBB"/>
                </a:solidFill>
                <a:latin typeface="+mn-lt"/>
                <a:ea typeface="MS PGothic" panose="020B0600070205080204" pitchFamily="34" charset="-128"/>
              </a:defRPr>
            </a:lvl2pPr>
            <a:lvl3pPr marL="1143000" indent="-228600" algn="l" rtl="0" eaLnBrk="1" fontAlgn="base" hangingPunct="1">
              <a:spcBef>
                <a:spcPct val="20000"/>
              </a:spcBef>
              <a:spcAft>
                <a:spcPct val="0"/>
              </a:spcAft>
              <a:buClr>
                <a:srgbClr val="C6B46A"/>
              </a:buClr>
              <a:buChar char="•"/>
              <a:defRPr sz="2400">
                <a:solidFill>
                  <a:srgbClr val="2A6EBB"/>
                </a:solidFill>
                <a:latin typeface="+mn-lt"/>
                <a:ea typeface="MS PGothic" panose="020B0600070205080204" pitchFamily="34" charset="-128"/>
              </a:defRPr>
            </a:lvl3pPr>
            <a:lvl4pPr marL="1600200" indent="-228600" algn="l" rtl="0" eaLnBrk="1" fontAlgn="base" hangingPunct="1">
              <a:spcBef>
                <a:spcPct val="20000"/>
              </a:spcBef>
              <a:spcAft>
                <a:spcPct val="0"/>
              </a:spcAft>
              <a:buClr>
                <a:srgbClr val="C6B46A"/>
              </a:buClr>
              <a:buChar char="–"/>
              <a:defRPr sz="2000">
                <a:solidFill>
                  <a:srgbClr val="2A6EBB"/>
                </a:solidFill>
                <a:latin typeface="+mn-lt"/>
                <a:ea typeface="MS PGothic" panose="020B0600070205080204" pitchFamily="34" charset="-128"/>
              </a:defRPr>
            </a:lvl4pPr>
            <a:lvl5pPr marL="2057400" indent="-228600" algn="l" rtl="0" eaLnBrk="1" fontAlgn="base" hangingPunct="1">
              <a:spcBef>
                <a:spcPct val="20000"/>
              </a:spcBef>
              <a:spcAft>
                <a:spcPct val="0"/>
              </a:spcAft>
              <a:buClr>
                <a:srgbClr val="C6B46A"/>
              </a:buClr>
              <a:buChar char="»"/>
              <a:defRPr sz="2000">
                <a:solidFill>
                  <a:srgbClr val="2A6EBB"/>
                </a:solidFill>
                <a:latin typeface="+mn-lt"/>
                <a:ea typeface="MS PGothic" panose="020B0600070205080204" pitchFamily="34" charset="-128"/>
              </a:defRPr>
            </a:lvl5pPr>
            <a:lvl6pPr marL="2514600" indent="-228600" algn="l" rtl="0" eaLnBrk="1" fontAlgn="base" hangingPunct="1">
              <a:spcBef>
                <a:spcPct val="20000"/>
              </a:spcBef>
              <a:spcAft>
                <a:spcPct val="0"/>
              </a:spcAft>
              <a:buClr>
                <a:srgbClr val="C6B46A"/>
              </a:buClr>
              <a:buChar char="»"/>
              <a:defRPr sz="2000">
                <a:solidFill>
                  <a:srgbClr val="2A6EBB"/>
                </a:solidFill>
                <a:latin typeface="+mn-lt"/>
                <a:ea typeface="+mn-ea"/>
              </a:defRPr>
            </a:lvl6pPr>
            <a:lvl7pPr marL="2971800" indent="-228600" algn="l" rtl="0" eaLnBrk="1" fontAlgn="base" hangingPunct="1">
              <a:spcBef>
                <a:spcPct val="20000"/>
              </a:spcBef>
              <a:spcAft>
                <a:spcPct val="0"/>
              </a:spcAft>
              <a:buClr>
                <a:srgbClr val="C6B46A"/>
              </a:buClr>
              <a:buChar char="»"/>
              <a:defRPr sz="2000">
                <a:solidFill>
                  <a:srgbClr val="2A6EBB"/>
                </a:solidFill>
                <a:latin typeface="+mn-lt"/>
                <a:ea typeface="+mn-ea"/>
              </a:defRPr>
            </a:lvl7pPr>
            <a:lvl8pPr marL="3429000" indent="-228600" algn="l" rtl="0" eaLnBrk="1" fontAlgn="base" hangingPunct="1">
              <a:spcBef>
                <a:spcPct val="20000"/>
              </a:spcBef>
              <a:spcAft>
                <a:spcPct val="0"/>
              </a:spcAft>
              <a:buClr>
                <a:srgbClr val="C6B46A"/>
              </a:buClr>
              <a:buChar char="»"/>
              <a:defRPr sz="2000">
                <a:solidFill>
                  <a:srgbClr val="2A6EBB"/>
                </a:solidFill>
                <a:latin typeface="+mn-lt"/>
                <a:ea typeface="+mn-ea"/>
              </a:defRPr>
            </a:lvl8pPr>
            <a:lvl9pPr marL="3886200" indent="-228600" algn="l" rtl="0" eaLnBrk="1" fontAlgn="base" hangingPunct="1">
              <a:spcBef>
                <a:spcPct val="20000"/>
              </a:spcBef>
              <a:spcAft>
                <a:spcPct val="0"/>
              </a:spcAft>
              <a:buClr>
                <a:srgbClr val="C6B46A"/>
              </a:buClr>
              <a:buChar char="»"/>
              <a:defRPr sz="2000">
                <a:solidFill>
                  <a:srgbClr val="2A6EBB"/>
                </a:solidFill>
                <a:latin typeface="+mn-lt"/>
                <a:ea typeface="+mn-ea"/>
              </a:defRPr>
            </a:lvl9pPr>
          </a:lstStyle>
          <a:p>
            <a:pPr marL="0" indent="0">
              <a:buNone/>
            </a:pPr>
            <a:r>
              <a:rPr lang="en-US" sz="2400" kern="0" dirty="0"/>
              <a:t>NCBI GEO accessions</a:t>
            </a:r>
          </a:p>
          <a:p>
            <a:r>
              <a:rPr lang="en-US" sz="2400" kern="0" dirty="0"/>
              <a:t>Original data</a:t>
            </a:r>
          </a:p>
          <a:p>
            <a:pPr lvl="1"/>
            <a:r>
              <a:rPr lang="en-US" sz="2400" kern="0" dirty="0"/>
              <a:t>GSM – sample</a:t>
            </a:r>
          </a:p>
          <a:p>
            <a:pPr lvl="1"/>
            <a:r>
              <a:rPr lang="en-US" sz="2400" kern="0" dirty="0"/>
              <a:t>GSE – series</a:t>
            </a:r>
          </a:p>
          <a:p>
            <a:pPr lvl="1"/>
            <a:r>
              <a:rPr lang="en-US" sz="2400" kern="0" dirty="0"/>
              <a:t>GPL – platform</a:t>
            </a:r>
            <a:r>
              <a:rPr lang="en-US" sz="2000" kern="0" dirty="0"/>
              <a:t> </a:t>
            </a:r>
          </a:p>
          <a:p>
            <a:r>
              <a:rPr lang="en-US" sz="2400" kern="0" dirty="0"/>
              <a:t>Lightly curated data</a:t>
            </a:r>
          </a:p>
          <a:p>
            <a:pPr lvl="1"/>
            <a:r>
              <a:rPr lang="en-US" sz="2400" kern="0" dirty="0"/>
              <a:t>GDS – data set</a:t>
            </a:r>
          </a:p>
          <a:p>
            <a:endParaRPr lang="en-US" sz="2400" kern="0" dirty="0"/>
          </a:p>
          <a:p>
            <a:endParaRPr lang="en-US" sz="2000" kern="0" dirty="0"/>
          </a:p>
          <a:p>
            <a:endParaRPr lang="en-US" sz="2400" kern="0" dirty="0"/>
          </a:p>
        </p:txBody>
      </p:sp>
    </p:spTree>
    <p:extLst>
      <p:ext uri="{BB962C8B-B14F-4D97-AF65-F5344CB8AC3E}">
        <p14:creationId xmlns:p14="http://schemas.microsoft.com/office/powerpoint/2010/main" val="1103224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92EB1-ED82-4F4F-AF06-B5FD69B84038}"/>
              </a:ext>
            </a:extLst>
          </p:cNvPr>
          <p:cNvSpPr>
            <a:spLocks noGrp="1"/>
          </p:cNvSpPr>
          <p:nvPr>
            <p:ph type="title"/>
          </p:nvPr>
        </p:nvSpPr>
        <p:spPr/>
        <p:txBody>
          <a:bodyPr/>
          <a:lstStyle/>
          <a:p>
            <a:r>
              <a:rPr lang="en-US" sz="3600" dirty="0">
                <a:latin typeface="+mn-lt"/>
              </a:rPr>
              <a:t>How much data is in those repositories?</a:t>
            </a:r>
          </a:p>
        </p:txBody>
      </p:sp>
      <p:pic>
        <p:nvPicPr>
          <p:cNvPr id="3" name="Picture 2">
            <a:extLst>
              <a:ext uri="{FF2B5EF4-FFF2-40B4-BE49-F238E27FC236}">
                <a16:creationId xmlns:a16="http://schemas.microsoft.com/office/drawing/2014/main" id="{6E750FEB-FD41-1847-8BCC-08EB9D16F001}"/>
              </a:ext>
            </a:extLst>
          </p:cNvPr>
          <p:cNvPicPr>
            <a:picLocks noChangeAspect="1"/>
          </p:cNvPicPr>
          <p:nvPr/>
        </p:nvPicPr>
        <p:blipFill>
          <a:blip r:embed="rId2"/>
          <a:stretch>
            <a:fillRect/>
          </a:stretch>
        </p:blipFill>
        <p:spPr>
          <a:xfrm>
            <a:off x="6096000" y="2102784"/>
            <a:ext cx="5760000" cy="3554742"/>
          </a:xfrm>
          <a:prstGeom prst="rect">
            <a:avLst/>
          </a:prstGeom>
        </p:spPr>
      </p:pic>
      <p:pic>
        <p:nvPicPr>
          <p:cNvPr id="4" name="Picture 3">
            <a:extLst>
              <a:ext uri="{FF2B5EF4-FFF2-40B4-BE49-F238E27FC236}">
                <a16:creationId xmlns:a16="http://schemas.microsoft.com/office/drawing/2014/main" id="{2F9F510F-EA23-1B4D-A5B4-366CFC0FC5BA}"/>
              </a:ext>
            </a:extLst>
          </p:cNvPr>
          <p:cNvPicPr>
            <a:picLocks noChangeAspect="1"/>
          </p:cNvPicPr>
          <p:nvPr/>
        </p:nvPicPr>
        <p:blipFill>
          <a:blip r:embed="rId3"/>
          <a:stretch>
            <a:fillRect/>
          </a:stretch>
        </p:blipFill>
        <p:spPr>
          <a:xfrm>
            <a:off x="336000" y="2102783"/>
            <a:ext cx="5760000" cy="3554743"/>
          </a:xfrm>
          <a:prstGeom prst="rect">
            <a:avLst/>
          </a:prstGeom>
        </p:spPr>
      </p:pic>
    </p:spTree>
    <p:extLst>
      <p:ext uri="{BB962C8B-B14F-4D97-AF65-F5344CB8AC3E}">
        <p14:creationId xmlns:p14="http://schemas.microsoft.com/office/powerpoint/2010/main" val="3603890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40152-28F9-7444-89A0-095C405443C7}"/>
              </a:ext>
            </a:extLst>
          </p:cNvPr>
          <p:cNvSpPr>
            <a:spLocks noGrp="1"/>
          </p:cNvSpPr>
          <p:nvPr>
            <p:ph type="title"/>
          </p:nvPr>
        </p:nvSpPr>
        <p:spPr>
          <a:xfrm>
            <a:off x="914399" y="311552"/>
            <a:ext cx="10363200" cy="1143000"/>
          </a:xfrm>
        </p:spPr>
        <p:txBody>
          <a:bodyPr/>
          <a:lstStyle/>
          <a:p>
            <a:r>
              <a:rPr lang="en-US" sz="3200" dirty="0">
                <a:latin typeface="+mn-lt"/>
              </a:rPr>
              <a:t>What are some common hurdles in using publicly available functional genomics data?</a:t>
            </a:r>
          </a:p>
        </p:txBody>
      </p:sp>
      <p:sp>
        <p:nvSpPr>
          <p:cNvPr id="4" name="Content Placeholder 3">
            <a:extLst>
              <a:ext uri="{FF2B5EF4-FFF2-40B4-BE49-F238E27FC236}">
                <a16:creationId xmlns:a16="http://schemas.microsoft.com/office/drawing/2014/main" id="{B6473C11-CD7D-A141-BE1C-D8B608DD66E4}"/>
              </a:ext>
            </a:extLst>
          </p:cNvPr>
          <p:cNvSpPr>
            <a:spLocks noGrp="1"/>
          </p:cNvSpPr>
          <p:nvPr>
            <p:ph sz="half" idx="1"/>
          </p:nvPr>
        </p:nvSpPr>
        <p:spPr>
          <a:xfrm>
            <a:off x="914399" y="1524000"/>
            <a:ext cx="10363200" cy="4572000"/>
          </a:xfrm>
        </p:spPr>
        <p:txBody>
          <a:bodyPr/>
          <a:lstStyle/>
          <a:p>
            <a:r>
              <a:rPr lang="en-US" dirty="0"/>
              <a:t>Databases can be confusing to navigate</a:t>
            </a:r>
          </a:p>
          <a:p>
            <a:r>
              <a:rPr lang="en-US" dirty="0"/>
              <a:t>The accompanying metadata can be incoherent, inconsistent, and/or incomplete</a:t>
            </a:r>
          </a:p>
          <a:p>
            <a:r>
              <a:rPr lang="en-US" dirty="0"/>
              <a:t>Researchers withhold data</a:t>
            </a:r>
          </a:p>
          <a:p>
            <a:endParaRPr lang="en-US" dirty="0"/>
          </a:p>
        </p:txBody>
      </p:sp>
    </p:spTree>
    <p:extLst>
      <p:ext uri="{BB962C8B-B14F-4D97-AF65-F5344CB8AC3E}">
        <p14:creationId xmlns:p14="http://schemas.microsoft.com/office/powerpoint/2010/main" val="3670662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40152-28F9-7444-89A0-095C405443C7}"/>
              </a:ext>
            </a:extLst>
          </p:cNvPr>
          <p:cNvSpPr>
            <a:spLocks noGrp="1"/>
          </p:cNvSpPr>
          <p:nvPr>
            <p:ph type="title"/>
          </p:nvPr>
        </p:nvSpPr>
        <p:spPr/>
        <p:txBody>
          <a:bodyPr/>
          <a:lstStyle/>
          <a:p>
            <a:r>
              <a:rPr lang="en-US" sz="3200" dirty="0">
                <a:latin typeface="+mn-lt"/>
              </a:rPr>
              <a:t>Incoherent, inconsistent, and incomplete metadata</a:t>
            </a:r>
          </a:p>
        </p:txBody>
      </p:sp>
      <p:sp>
        <p:nvSpPr>
          <p:cNvPr id="9" name="Content Placeholder 8">
            <a:extLst>
              <a:ext uri="{FF2B5EF4-FFF2-40B4-BE49-F238E27FC236}">
                <a16:creationId xmlns:a16="http://schemas.microsoft.com/office/drawing/2014/main" id="{822B7238-F257-FB43-828C-01781C2C5B08}"/>
              </a:ext>
            </a:extLst>
          </p:cNvPr>
          <p:cNvSpPr>
            <a:spLocks noGrp="1"/>
          </p:cNvSpPr>
          <p:nvPr>
            <p:ph idx="1"/>
          </p:nvPr>
        </p:nvSpPr>
        <p:spPr/>
        <p:txBody>
          <a:bodyPr/>
          <a:lstStyle/>
          <a:p>
            <a:r>
              <a:rPr lang="en-US" dirty="0"/>
              <a:t>What metadata are we talking about?</a:t>
            </a:r>
          </a:p>
          <a:p>
            <a:pPr lvl="1"/>
            <a:r>
              <a:rPr lang="en-US" sz="3200" dirty="0"/>
              <a:t>What is the sample?</a:t>
            </a:r>
          </a:p>
          <a:p>
            <a:pPr lvl="1"/>
            <a:r>
              <a:rPr lang="en-US" sz="3200" dirty="0"/>
              <a:t>Where did it come from?</a:t>
            </a:r>
          </a:p>
          <a:p>
            <a:pPr lvl="1"/>
            <a:r>
              <a:rPr lang="en-US" sz="3200" dirty="0"/>
              <a:t>How was the experiment conducted?</a:t>
            </a:r>
          </a:p>
          <a:p>
            <a:pPr lvl="1"/>
            <a:endParaRPr lang="en-US" dirty="0"/>
          </a:p>
        </p:txBody>
      </p:sp>
    </p:spTree>
    <p:extLst>
      <p:ext uri="{BB962C8B-B14F-4D97-AF65-F5344CB8AC3E}">
        <p14:creationId xmlns:p14="http://schemas.microsoft.com/office/powerpoint/2010/main" val="3441293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40152-28F9-7444-89A0-095C405443C7}"/>
              </a:ext>
            </a:extLst>
          </p:cNvPr>
          <p:cNvSpPr>
            <a:spLocks noGrp="1"/>
          </p:cNvSpPr>
          <p:nvPr>
            <p:ph type="title"/>
          </p:nvPr>
        </p:nvSpPr>
        <p:spPr>
          <a:xfrm>
            <a:off x="914400" y="429585"/>
            <a:ext cx="10363200" cy="563301"/>
          </a:xfrm>
        </p:spPr>
        <p:txBody>
          <a:bodyPr/>
          <a:lstStyle/>
          <a:p>
            <a:r>
              <a:rPr lang="en-US" sz="3200" dirty="0">
                <a:latin typeface="+mn-lt"/>
              </a:rPr>
              <a:t>Incoherent, inconsistent, and incomplete metadata</a:t>
            </a:r>
          </a:p>
        </p:txBody>
      </p:sp>
      <p:pic>
        <p:nvPicPr>
          <p:cNvPr id="3" name="Picture 2">
            <a:extLst>
              <a:ext uri="{FF2B5EF4-FFF2-40B4-BE49-F238E27FC236}">
                <a16:creationId xmlns:a16="http://schemas.microsoft.com/office/drawing/2014/main" id="{5D16A591-5F3F-CF4D-B59F-14FEC56DB303}"/>
              </a:ext>
            </a:extLst>
          </p:cNvPr>
          <p:cNvPicPr>
            <a:picLocks noChangeAspect="1"/>
          </p:cNvPicPr>
          <p:nvPr/>
        </p:nvPicPr>
        <p:blipFill>
          <a:blip r:embed="rId2"/>
          <a:stretch>
            <a:fillRect/>
          </a:stretch>
        </p:blipFill>
        <p:spPr>
          <a:xfrm>
            <a:off x="1581727" y="1258443"/>
            <a:ext cx="9028546" cy="4796135"/>
          </a:xfrm>
          <a:prstGeom prst="rect">
            <a:avLst/>
          </a:prstGeom>
        </p:spPr>
      </p:pic>
      <p:sp>
        <p:nvSpPr>
          <p:cNvPr id="8" name="Rectangle 7">
            <a:extLst>
              <a:ext uri="{FF2B5EF4-FFF2-40B4-BE49-F238E27FC236}">
                <a16:creationId xmlns:a16="http://schemas.microsoft.com/office/drawing/2014/main" id="{0ADB2481-F330-0340-8DA8-191C13C4EBC9}"/>
              </a:ext>
            </a:extLst>
          </p:cNvPr>
          <p:cNvSpPr/>
          <p:nvPr/>
        </p:nvSpPr>
        <p:spPr>
          <a:xfrm>
            <a:off x="136448" y="6320135"/>
            <a:ext cx="11141152" cy="461665"/>
          </a:xfrm>
          <a:prstGeom prst="rect">
            <a:avLst/>
          </a:prstGeom>
        </p:spPr>
        <p:txBody>
          <a:bodyPr wrap="square">
            <a:spAutoFit/>
          </a:bodyPr>
          <a:lstStyle/>
          <a:p>
            <a:r>
              <a:rPr lang="en-CA" sz="1200" dirty="0">
                <a:solidFill>
                  <a:srgbClr val="2A6DBC"/>
                </a:solidFill>
                <a:latin typeface="+mn-lt"/>
              </a:rPr>
              <a:t>Hardwicke TE et al. 2018 Data availability, reusability, and analytic reproducibility: evaluating the impact of a mandatory open data policy at the journal Cognition. R. Soc. open sci. 5: 180448. </a:t>
            </a:r>
            <a:r>
              <a:rPr lang="en-CA" sz="1200" dirty="0">
                <a:solidFill>
                  <a:srgbClr val="2A6DBC"/>
                </a:solidFill>
                <a:latin typeface="+mn-lt"/>
                <a:hlinkClick r:id="rId3">
                  <a:extLst>
                    <a:ext uri="{A12FA001-AC4F-418D-AE19-62706E023703}">
                      <ahyp:hlinkClr xmlns:ahyp="http://schemas.microsoft.com/office/drawing/2018/hyperlinkcolor" val="tx"/>
                    </a:ext>
                  </a:extLst>
                </a:hlinkClick>
              </a:rPr>
              <a:t>http://dx.doi.org/10.1098/rsos.180448</a:t>
            </a:r>
            <a:r>
              <a:rPr lang="en-CA" sz="1200" dirty="0">
                <a:solidFill>
                  <a:srgbClr val="2A6DBC"/>
                </a:solidFill>
                <a:latin typeface="+mn-lt"/>
              </a:rPr>
              <a:t> </a:t>
            </a:r>
            <a:endParaRPr lang="en-US" sz="1200" dirty="0">
              <a:solidFill>
                <a:srgbClr val="2A6DBC"/>
              </a:solidFill>
              <a:latin typeface="+mn-lt"/>
            </a:endParaRPr>
          </a:p>
        </p:txBody>
      </p:sp>
    </p:spTree>
    <p:extLst>
      <p:ext uri="{BB962C8B-B14F-4D97-AF65-F5344CB8AC3E}">
        <p14:creationId xmlns:p14="http://schemas.microsoft.com/office/powerpoint/2010/main" val="2156626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40152-28F9-7444-89A0-095C405443C7}"/>
              </a:ext>
            </a:extLst>
          </p:cNvPr>
          <p:cNvSpPr>
            <a:spLocks noGrp="1"/>
          </p:cNvSpPr>
          <p:nvPr>
            <p:ph type="title"/>
          </p:nvPr>
        </p:nvSpPr>
        <p:spPr>
          <a:xfrm>
            <a:off x="914400" y="76200"/>
            <a:ext cx="10363200" cy="1143000"/>
          </a:xfrm>
        </p:spPr>
        <p:txBody>
          <a:bodyPr/>
          <a:lstStyle/>
          <a:p>
            <a:r>
              <a:rPr lang="en-US" sz="3200" dirty="0">
                <a:latin typeface="+mn-lt"/>
              </a:rPr>
              <a:t>Incoherent, inconsistent, and incomplete metadata</a:t>
            </a:r>
          </a:p>
        </p:txBody>
      </p:sp>
      <p:sp>
        <p:nvSpPr>
          <p:cNvPr id="5" name="Content Placeholder 4">
            <a:extLst>
              <a:ext uri="{FF2B5EF4-FFF2-40B4-BE49-F238E27FC236}">
                <a16:creationId xmlns:a16="http://schemas.microsoft.com/office/drawing/2014/main" id="{D49AB11D-9480-B245-93AF-61C66A150B4D}"/>
              </a:ext>
            </a:extLst>
          </p:cNvPr>
          <p:cNvSpPr>
            <a:spLocks noGrp="1"/>
          </p:cNvSpPr>
          <p:nvPr>
            <p:ph idx="1"/>
          </p:nvPr>
        </p:nvSpPr>
        <p:spPr/>
        <p:txBody>
          <a:bodyPr numCol="3"/>
          <a:lstStyle/>
          <a:p>
            <a:r>
              <a:rPr lang="en-US" sz="2400" dirty="0"/>
              <a:t>age</a:t>
            </a:r>
          </a:p>
          <a:p>
            <a:r>
              <a:rPr lang="en-US" sz="2400" dirty="0"/>
              <a:t>Age</a:t>
            </a:r>
          </a:p>
          <a:p>
            <a:r>
              <a:rPr lang="en-US" sz="2400" dirty="0"/>
              <a:t>age (</a:t>
            </a:r>
            <a:r>
              <a:rPr lang="en-US" sz="2400" dirty="0" err="1"/>
              <a:t>yrs</a:t>
            </a:r>
            <a:r>
              <a:rPr lang="en-US" sz="2400" dirty="0"/>
              <a:t>)</a:t>
            </a:r>
          </a:p>
          <a:p>
            <a:r>
              <a:rPr lang="en-US" sz="2400" dirty="0"/>
              <a:t>age (years)</a:t>
            </a:r>
          </a:p>
          <a:p>
            <a:r>
              <a:rPr lang="en-US" sz="2400" dirty="0"/>
              <a:t>age (y)</a:t>
            </a:r>
          </a:p>
          <a:p>
            <a:r>
              <a:rPr lang="en-US" sz="2400" dirty="0"/>
              <a:t>age in years</a:t>
            </a:r>
          </a:p>
          <a:p>
            <a:r>
              <a:rPr lang="en-US" sz="2400" dirty="0" err="1"/>
              <a:t>age_years</a:t>
            </a:r>
            <a:endParaRPr lang="en-US" sz="2400" dirty="0"/>
          </a:p>
          <a:p>
            <a:r>
              <a:rPr lang="en-US" sz="2400" dirty="0"/>
              <a:t>AGE</a:t>
            </a:r>
          </a:p>
          <a:p>
            <a:r>
              <a:rPr lang="en-US" sz="2400" dirty="0"/>
              <a:t>age(years)</a:t>
            </a:r>
          </a:p>
          <a:p>
            <a:r>
              <a:rPr lang="en-US" sz="2400" dirty="0"/>
              <a:t>age (year)</a:t>
            </a:r>
          </a:p>
          <a:p>
            <a:r>
              <a:rPr lang="en-US" sz="2400" dirty="0"/>
              <a:t>age (</a:t>
            </a:r>
            <a:r>
              <a:rPr lang="en-US" sz="2400" dirty="0" err="1"/>
              <a:t>yr</a:t>
            </a:r>
            <a:r>
              <a:rPr lang="en-US" sz="2400" dirty="0"/>
              <a:t>)</a:t>
            </a:r>
          </a:p>
          <a:p>
            <a:r>
              <a:rPr lang="en-US" sz="2400" dirty="0"/>
              <a:t>Age (years)</a:t>
            </a:r>
          </a:p>
          <a:p>
            <a:r>
              <a:rPr lang="en-US" sz="2400" dirty="0"/>
              <a:t>age (years)</a:t>
            </a:r>
          </a:p>
          <a:p>
            <a:r>
              <a:rPr lang="en-US" sz="2400" dirty="0"/>
              <a:t>age [y]</a:t>
            </a:r>
          </a:p>
          <a:p>
            <a:r>
              <a:rPr lang="en-US" sz="2400" dirty="0"/>
              <a:t>age [years]</a:t>
            </a:r>
          </a:p>
          <a:p>
            <a:r>
              <a:rPr lang="en-US" sz="2400" dirty="0"/>
              <a:t>Age(yrs.)</a:t>
            </a:r>
          </a:p>
          <a:p>
            <a:r>
              <a:rPr lang="en-US" sz="2400" dirty="0" err="1"/>
              <a:t>age.year</a:t>
            </a:r>
            <a:endParaRPr lang="en-US" sz="2400" dirty="0"/>
          </a:p>
          <a:p>
            <a:r>
              <a:rPr lang="en-US" sz="2400" dirty="0"/>
              <a:t>age (</a:t>
            </a:r>
            <a:r>
              <a:rPr lang="en-US" sz="2400" dirty="0" err="1"/>
              <a:t>yr</a:t>
            </a:r>
            <a:r>
              <a:rPr lang="en-US" sz="2400" dirty="0"/>
              <a:t>-old)</a:t>
            </a:r>
          </a:p>
          <a:p>
            <a:r>
              <a:rPr lang="en-US" sz="2400" dirty="0"/>
              <a:t>age(</a:t>
            </a:r>
            <a:r>
              <a:rPr lang="en-US" sz="2400" dirty="0" err="1"/>
              <a:t>yrs</a:t>
            </a:r>
            <a:r>
              <a:rPr lang="en-US" sz="2400" dirty="0"/>
              <a:t>)</a:t>
            </a:r>
          </a:p>
          <a:p>
            <a:r>
              <a:rPr lang="en-US" sz="2400" dirty="0"/>
              <a:t>age of patient</a:t>
            </a:r>
          </a:p>
          <a:p>
            <a:r>
              <a:rPr lang="en-US" sz="2400" dirty="0"/>
              <a:t>Age, year</a:t>
            </a:r>
          </a:p>
          <a:p>
            <a:r>
              <a:rPr lang="en-US" sz="2400" dirty="0"/>
              <a:t>Age (</a:t>
            </a:r>
            <a:r>
              <a:rPr lang="en-US" sz="2400" dirty="0" err="1"/>
              <a:t>yrs</a:t>
            </a:r>
            <a:r>
              <a:rPr lang="en-US" sz="2400" dirty="0"/>
              <a:t>)</a:t>
            </a:r>
          </a:p>
          <a:p>
            <a:r>
              <a:rPr lang="en-US" sz="2400" dirty="0"/>
              <a:t>Age of patient</a:t>
            </a:r>
          </a:p>
          <a:p>
            <a:r>
              <a:rPr lang="en-US" sz="2400" dirty="0"/>
              <a:t>age, years</a:t>
            </a:r>
          </a:p>
          <a:p>
            <a:r>
              <a:rPr lang="en-US" sz="2400" dirty="0"/>
              <a:t>`Age</a:t>
            </a:r>
          </a:p>
          <a:p>
            <a:r>
              <a:rPr lang="en-US" sz="2400" dirty="0"/>
              <a:t>Age (Years)</a:t>
            </a:r>
          </a:p>
          <a:p>
            <a:r>
              <a:rPr lang="en-US" sz="2400" dirty="0"/>
              <a:t>age (after birth)</a:t>
            </a:r>
          </a:p>
          <a:p>
            <a:r>
              <a:rPr lang="en-US" sz="2400" dirty="0"/>
              <a:t>age, </a:t>
            </a:r>
            <a:r>
              <a:rPr lang="en-US" sz="2400" dirty="0" err="1"/>
              <a:t>yrs</a:t>
            </a:r>
            <a:endParaRPr lang="en-US" sz="2400" dirty="0"/>
          </a:p>
          <a:p>
            <a:r>
              <a:rPr lang="en-US" sz="2400" dirty="0"/>
              <a:t>age of subjects</a:t>
            </a:r>
          </a:p>
          <a:p>
            <a:endParaRPr lang="en-US" sz="2400" dirty="0"/>
          </a:p>
        </p:txBody>
      </p:sp>
      <p:sp>
        <p:nvSpPr>
          <p:cNvPr id="9" name="Rectangle 8">
            <a:extLst>
              <a:ext uri="{FF2B5EF4-FFF2-40B4-BE49-F238E27FC236}">
                <a16:creationId xmlns:a16="http://schemas.microsoft.com/office/drawing/2014/main" id="{0FCD633F-3F6C-D547-ACB0-C485E44803AD}"/>
              </a:ext>
            </a:extLst>
          </p:cNvPr>
          <p:cNvSpPr/>
          <p:nvPr/>
        </p:nvSpPr>
        <p:spPr>
          <a:xfrm>
            <a:off x="511191" y="6262299"/>
            <a:ext cx="10717357" cy="276999"/>
          </a:xfrm>
          <a:prstGeom prst="rect">
            <a:avLst/>
          </a:prstGeom>
        </p:spPr>
        <p:txBody>
          <a:bodyPr wrap="none">
            <a:spAutoFit/>
          </a:bodyPr>
          <a:lstStyle/>
          <a:p>
            <a:r>
              <a:rPr lang="en-CA" sz="1200" dirty="0">
                <a:solidFill>
                  <a:srgbClr val="2A6DBC"/>
                </a:solidFill>
                <a:latin typeface="+mn-lt"/>
              </a:rPr>
              <a:t>Prof Michel </a:t>
            </a:r>
            <a:r>
              <a:rPr lang="en-CA" sz="1200" dirty="0" err="1">
                <a:solidFill>
                  <a:srgbClr val="2A6DBC"/>
                </a:solidFill>
                <a:latin typeface="+mn-lt"/>
              </a:rPr>
              <a:t>Dumontier</a:t>
            </a:r>
            <a:r>
              <a:rPr lang="en-CA" sz="1200" dirty="0">
                <a:solidFill>
                  <a:srgbClr val="2A6DBC"/>
                </a:solidFill>
                <a:latin typeface="+mn-lt"/>
              </a:rPr>
              <a:t> (@</a:t>
            </a:r>
            <a:r>
              <a:rPr lang="en-CA" sz="1200" dirty="0" err="1">
                <a:solidFill>
                  <a:srgbClr val="2A6DBC"/>
                </a:solidFill>
                <a:latin typeface="+mn-lt"/>
              </a:rPr>
              <a:t>micheldumontier</a:t>
            </a:r>
            <a:r>
              <a:rPr lang="en-CA" sz="1200" dirty="0">
                <a:solidFill>
                  <a:srgbClr val="2A6DBC"/>
                </a:solidFill>
                <a:latin typeface="+mn-lt"/>
              </a:rPr>
              <a:t>), Maastricht University, via @</a:t>
            </a:r>
            <a:r>
              <a:rPr lang="en-CA" sz="1200" dirty="0" err="1">
                <a:solidFill>
                  <a:srgbClr val="2A6DBC"/>
                </a:solidFill>
                <a:latin typeface="+mn-lt"/>
              </a:rPr>
              <a:t>neuronJoy</a:t>
            </a:r>
            <a:r>
              <a:rPr lang="en-CA" sz="1200" dirty="0">
                <a:solidFill>
                  <a:srgbClr val="2A6DBC"/>
                </a:solidFill>
                <a:latin typeface="+mn-lt"/>
              </a:rPr>
              <a:t>. Available: </a:t>
            </a:r>
            <a:r>
              <a:rPr lang="en-CA" sz="1200" dirty="0">
                <a:solidFill>
                  <a:srgbClr val="2A6DBC"/>
                </a:solidFill>
                <a:latin typeface="+mn-lt"/>
                <a:hlinkClick r:id="rId3">
                  <a:extLst>
                    <a:ext uri="{A12FA001-AC4F-418D-AE19-62706E023703}">
                      <ahyp:hlinkClr xmlns:ahyp="http://schemas.microsoft.com/office/drawing/2018/hyperlinkcolor" val="tx"/>
                    </a:ext>
                  </a:extLst>
                </a:hlinkClick>
              </a:rPr>
              <a:t>https://twitter.com/neuronJoy/status/1027616795279028225</a:t>
            </a:r>
            <a:r>
              <a:rPr lang="en-CA" sz="1200" dirty="0">
                <a:solidFill>
                  <a:srgbClr val="2A6DBC"/>
                </a:solidFill>
                <a:latin typeface="+mn-lt"/>
              </a:rPr>
              <a:t>   </a:t>
            </a:r>
          </a:p>
        </p:txBody>
      </p:sp>
    </p:spTree>
    <p:extLst>
      <p:ext uri="{BB962C8B-B14F-4D97-AF65-F5344CB8AC3E}">
        <p14:creationId xmlns:p14="http://schemas.microsoft.com/office/powerpoint/2010/main" val="33394348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40152-28F9-7444-89A0-095C405443C7}"/>
              </a:ext>
            </a:extLst>
          </p:cNvPr>
          <p:cNvSpPr>
            <a:spLocks noGrp="1"/>
          </p:cNvSpPr>
          <p:nvPr>
            <p:ph type="title"/>
          </p:nvPr>
        </p:nvSpPr>
        <p:spPr/>
        <p:txBody>
          <a:bodyPr/>
          <a:lstStyle/>
          <a:p>
            <a:r>
              <a:rPr lang="en-US" sz="3200" dirty="0">
                <a:latin typeface="+mn-lt"/>
              </a:rPr>
              <a:t>Incoherent, inconsistent, and incomplete metadata</a:t>
            </a:r>
          </a:p>
        </p:txBody>
      </p:sp>
      <p:sp>
        <p:nvSpPr>
          <p:cNvPr id="8" name="TextBox 7">
            <a:extLst>
              <a:ext uri="{FF2B5EF4-FFF2-40B4-BE49-F238E27FC236}">
                <a16:creationId xmlns:a16="http://schemas.microsoft.com/office/drawing/2014/main" id="{50F1430F-F63E-FF4D-B6C4-EE77437EA3B4}"/>
              </a:ext>
            </a:extLst>
          </p:cNvPr>
          <p:cNvSpPr txBox="1"/>
          <p:nvPr/>
        </p:nvSpPr>
        <p:spPr>
          <a:xfrm>
            <a:off x="5564365" y="1892513"/>
            <a:ext cx="1422549" cy="461665"/>
          </a:xfrm>
          <a:prstGeom prst="rect">
            <a:avLst/>
          </a:prstGeom>
          <a:solidFill>
            <a:schemeClr val="accent2"/>
          </a:solidFill>
        </p:spPr>
        <p:txBody>
          <a:bodyPr wrap="square" rtlCol="0">
            <a:spAutoFit/>
          </a:bodyPr>
          <a:lstStyle/>
          <a:p>
            <a:r>
              <a:rPr lang="en-US" dirty="0">
                <a:solidFill>
                  <a:schemeClr val="tx1"/>
                </a:solidFill>
                <a:latin typeface="+mn-lt"/>
              </a:rPr>
              <a:t>Case 1</a:t>
            </a:r>
          </a:p>
        </p:txBody>
      </p:sp>
      <p:sp>
        <p:nvSpPr>
          <p:cNvPr id="10" name="TextBox 9">
            <a:extLst>
              <a:ext uri="{FF2B5EF4-FFF2-40B4-BE49-F238E27FC236}">
                <a16:creationId xmlns:a16="http://schemas.microsoft.com/office/drawing/2014/main" id="{FAFEC375-ABCB-CC46-AF58-03B104C20C97}"/>
              </a:ext>
            </a:extLst>
          </p:cNvPr>
          <p:cNvSpPr txBox="1"/>
          <p:nvPr/>
        </p:nvSpPr>
        <p:spPr>
          <a:xfrm>
            <a:off x="5551901" y="3183181"/>
            <a:ext cx="1422542" cy="461665"/>
          </a:xfrm>
          <a:prstGeom prst="rect">
            <a:avLst/>
          </a:prstGeom>
          <a:solidFill>
            <a:schemeClr val="accent2"/>
          </a:solidFill>
        </p:spPr>
        <p:txBody>
          <a:bodyPr wrap="square" rtlCol="0">
            <a:spAutoFit/>
          </a:bodyPr>
          <a:lstStyle/>
          <a:p>
            <a:r>
              <a:rPr lang="en-US" dirty="0">
                <a:solidFill>
                  <a:schemeClr val="tx1"/>
                </a:solidFill>
                <a:latin typeface="+mn-lt"/>
              </a:rPr>
              <a:t>Case 2</a:t>
            </a:r>
          </a:p>
        </p:txBody>
      </p:sp>
      <p:sp>
        <p:nvSpPr>
          <p:cNvPr id="11" name="TextBox 10">
            <a:extLst>
              <a:ext uri="{FF2B5EF4-FFF2-40B4-BE49-F238E27FC236}">
                <a16:creationId xmlns:a16="http://schemas.microsoft.com/office/drawing/2014/main" id="{63DD3E7C-6E52-6C43-99F9-D7E113EC839D}"/>
              </a:ext>
            </a:extLst>
          </p:cNvPr>
          <p:cNvSpPr txBox="1"/>
          <p:nvPr/>
        </p:nvSpPr>
        <p:spPr>
          <a:xfrm>
            <a:off x="5551906" y="2530227"/>
            <a:ext cx="1435008" cy="461665"/>
          </a:xfrm>
          <a:prstGeom prst="rect">
            <a:avLst/>
          </a:prstGeom>
          <a:solidFill>
            <a:srgbClr val="FE9606"/>
          </a:solidFill>
        </p:spPr>
        <p:txBody>
          <a:bodyPr wrap="none" rtlCol="0">
            <a:spAutoFit/>
          </a:bodyPr>
          <a:lstStyle/>
          <a:p>
            <a:r>
              <a:rPr lang="en-US" dirty="0">
                <a:solidFill>
                  <a:srgbClr val="5B0001"/>
                </a:solidFill>
                <a:latin typeface="+mn-lt"/>
              </a:rPr>
              <a:t>Control 2</a:t>
            </a:r>
          </a:p>
        </p:txBody>
      </p:sp>
      <p:sp>
        <p:nvSpPr>
          <p:cNvPr id="12" name="TextBox 11">
            <a:extLst>
              <a:ext uri="{FF2B5EF4-FFF2-40B4-BE49-F238E27FC236}">
                <a16:creationId xmlns:a16="http://schemas.microsoft.com/office/drawing/2014/main" id="{18885006-1BDC-0147-B93D-48EFC5F0B7D9}"/>
              </a:ext>
            </a:extLst>
          </p:cNvPr>
          <p:cNvSpPr txBox="1"/>
          <p:nvPr/>
        </p:nvSpPr>
        <p:spPr>
          <a:xfrm>
            <a:off x="5564377" y="5691302"/>
            <a:ext cx="1422537" cy="461665"/>
          </a:xfrm>
          <a:prstGeom prst="rect">
            <a:avLst/>
          </a:prstGeom>
          <a:solidFill>
            <a:schemeClr val="accent2"/>
          </a:solidFill>
        </p:spPr>
        <p:txBody>
          <a:bodyPr wrap="square" rtlCol="0">
            <a:spAutoFit/>
          </a:bodyPr>
          <a:lstStyle/>
          <a:p>
            <a:r>
              <a:rPr lang="en-US" dirty="0">
                <a:solidFill>
                  <a:schemeClr val="tx1"/>
                </a:solidFill>
                <a:latin typeface="+mn-lt"/>
              </a:rPr>
              <a:t>Case 3</a:t>
            </a:r>
          </a:p>
        </p:txBody>
      </p:sp>
      <p:sp>
        <p:nvSpPr>
          <p:cNvPr id="13" name="TextBox 12">
            <a:extLst>
              <a:ext uri="{FF2B5EF4-FFF2-40B4-BE49-F238E27FC236}">
                <a16:creationId xmlns:a16="http://schemas.microsoft.com/office/drawing/2014/main" id="{C1449030-3343-724F-9498-19DB33F05384}"/>
              </a:ext>
            </a:extLst>
          </p:cNvPr>
          <p:cNvSpPr txBox="1"/>
          <p:nvPr/>
        </p:nvSpPr>
        <p:spPr>
          <a:xfrm>
            <a:off x="5551906" y="5056739"/>
            <a:ext cx="1435008" cy="461665"/>
          </a:xfrm>
          <a:prstGeom prst="rect">
            <a:avLst/>
          </a:prstGeom>
          <a:solidFill>
            <a:srgbClr val="FE9606"/>
          </a:solidFill>
        </p:spPr>
        <p:txBody>
          <a:bodyPr wrap="none" rtlCol="0">
            <a:spAutoFit/>
          </a:bodyPr>
          <a:lstStyle/>
          <a:p>
            <a:r>
              <a:rPr lang="en-US" dirty="0">
                <a:solidFill>
                  <a:srgbClr val="5B0001"/>
                </a:solidFill>
                <a:latin typeface="+mn-lt"/>
              </a:rPr>
              <a:t>Control 3</a:t>
            </a:r>
          </a:p>
        </p:txBody>
      </p:sp>
      <p:sp>
        <p:nvSpPr>
          <p:cNvPr id="14" name="TextBox 13">
            <a:extLst>
              <a:ext uri="{FF2B5EF4-FFF2-40B4-BE49-F238E27FC236}">
                <a16:creationId xmlns:a16="http://schemas.microsoft.com/office/drawing/2014/main" id="{50DE3AFC-8C27-E04E-9A26-2D35ECB57DA3}"/>
              </a:ext>
            </a:extLst>
          </p:cNvPr>
          <p:cNvSpPr txBox="1"/>
          <p:nvPr/>
        </p:nvSpPr>
        <p:spPr>
          <a:xfrm>
            <a:off x="5551906" y="4325278"/>
            <a:ext cx="1435008" cy="461665"/>
          </a:xfrm>
          <a:prstGeom prst="rect">
            <a:avLst/>
          </a:prstGeom>
          <a:solidFill>
            <a:srgbClr val="FE9606"/>
          </a:solidFill>
        </p:spPr>
        <p:txBody>
          <a:bodyPr wrap="none" rtlCol="0">
            <a:spAutoFit/>
          </a:bodyPr>
          <a:lstStyle/>
          <a:p>
            <a:r>
              <a:rPr lang="en-US" dirty="0">
                <a:solidFill>
                  <a:srgbClr val="5B0001"/>
                </a:solidFill>
                <a:latin typeface="+mn-lt"/>
              </a:rPr>
              <a:t>Control 1</a:t>
            </a:r>
          </a:p>
        </p:txBody>
      </p:sp>
      <p:grpSp>
        <p:nvGrpSpPr>
          <p:cNvPr id="3" name="Group 2">
            <a:extLst>
              <a:ext uri="{FF2B5EF4-FFF2-40B4-BE49-F238E27FC236}">
                <a16:creationId xmlns:a16="http://schemas.microsoft.com/office/drawing/2014/main" id="{5D0813E4-4869-354E-B926-83F51E6748C0}"/>
              </a:ext>
            </a:extLst>
          </p:cNvPr>
          <p:cNvGrpSpPr/>
          <p:nvPr/>
        </p:nvGrpSpPr>
        <p:grpSpPr>
          <a:xfrm>
            <a:off x="3953433" y="2117399"/>
            <a:ext cx="1492627" cy="3793081"/>
            <a:chOff x="3953433" y="2117399"/>
            <a:chExt cx="1492627" cy="3793081"/>
          </a:xfrm>
        </p:grpSpPr>
        <p:cxnSp>
          <p:nvCxnSpPr>
            <p:cNvPr id="16" name="Straight Connector 15">
              <a:extLst>
                <a:ext uri="{FF2B5EF4-FFF2-40B4-BE49-F238E27FC236}">
                  <a16:creationId xmlns:a16="http://schemas.microsoft.com/office/drawing/2014/main" id="{08E41B82-3BBC-5541-81F2-B372CC36C893}"/>
                </a:ext>
              </a:extLst>
            </p:cNvPr>
            <p:cNvCxnSpPr/>
            <p:nvPr/>
          </p:nvCxnSpPr>
          <p:spPr bwMode="auto">
            <a:xfrm flipH="1">
              <a:off x="4946276" y="5910480"/>
              <a:ext cx="497542" cy="0"/>
            </a:xfrm>
            <a:prstGeom prst="line">
              <a:avLst/>
            </a:prstGeom>
            <a:solidFill>
              <a:schemeClr val="accent1"/>
            </a:solidFill>
            <a:ln w="57150" cap="rnd" cmpd="sng" algn="ctr">
              <a:solidFill>
                <a:srgbClr val="5B0001"/>
              </a:solidFill>
              <a:prstDash val="solid"/>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7" name="Straight Connector 16">
              <a:extLst>
                <a:ext uri="{FF2B5EF4-FFF2-40B4-BE49-F238E27FC236}">
                  <a16:creationId xmlns:a16="http://schemas.microsoft.com/office/drawing/2014/main" id="{CB5A043C-AF8F-3741-8CCA-685C35841414}"/>
                </a:ext>
              </a:extLst>
            </p:cNvPr>
            <p:cNvCxnSpPr>
              <a:cxnSpLocks/>
            </p:cNvCxnSpPr>
            <p:nvPr/>
          </p:nvCxnSpPr>
          <p:spPr bwMode="auto">
            <a:xfrm>
              <a:off x="4946276" y="5293010"/>
              <a:ext cx="0" cy="617470"/>
            </a:xfrm>
            <a:prstGeom prst="line">
              <a:avLst/>
            </a:prstGeom>
            <a:solidFill>
              <a:schemeClr val="accent1"/>
            </a:solidFill>
            <a:ln w="57150" cap="rnd" cmpd="sng" algn="ctr">
              <a:solidFill>
                <a:srgbClr val="5B0001"/>
              </a:solidFill>
              <a:prstDash val="solid"/>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0" name="Straight Connector 19">
              <a:extLst>
                <a:ext uri="{FF2B5EF4-FFF2-40B4-BE49-F238E27FC236}">
                  <a16:creationId xmlns:a16="http://schemas.microsoft.com/office/drawing/2014/main" id="{E53AE7C5-C9DF-3D45-B23F-FA84B20CD338}"/>
                </a:ext>
              </a:extLst>
            </p:cNvPr>
            <p:cNvCxnSpPr>
              <a:cxnSpLocks/>
            </p:cNvCxnSpPr>
            <p:nvPr/>
          </p:nvCxnSpPr>
          <p:spPr bwMode="auto">
            <a:xfrm flipH="1">
              <a:off x="4946277" y="5293010"/>
              <a:ext cx="497541" cy="0"/>
            </a:xfrm>
            <a:prstGeom prst="line">
              <a:avLst/>
            </a:prstGeom>
            <a:solidFill>
              <a:schemeClr val="accent1"/>
            </a:solidFill>
            <a:ln w="57150" cap="rnd" cmpd="sng" algn="ctr">
              <a:solidFill>
                <a:srgbClr val="5B0001"/>
              </a:solidFill>
              <a:prstDash val="solid"/>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4" name="Straight Connector 23">
              <a:extLst>
                <a:ext uri="{FF2B5EF4-FFF2-40B4-BE49-F238E27FC236}">
                  <a16:creationId xmlns:a16="http://schemas.microsoft.com/office/drawing/2014/main" id="{B17C584D-F841-5443-B78E-F20CA584C031}"/>
                </a:ext>
              </a:extLst>
            </p:cNvPr>
            <p:cNvCxnSpPr/>
            <p:nvPr/>
          </p:nvCxnSpPr>
          <p:spPr bwMode="auto">
            <a:xfrm flipH="1">
              <a:off x="4448734" y="5613028"/>
              <a:ext cx="497542" cy="0"/>
            </a:xfrm>
            <a:prstGeom prst="line">
              <a:avLst/>
            </a:prstGeom>
            <a:solidFill>
              <a:schemeClr val="accent1"/>
            </a:solidFill>
            <a:ln w="57150" cap="rnd" cmpd="sng" algn="ctr">
              <a:solidFill>
                <a:srgbClr val="5B0001"/>
              </a:solidFill>
              <a:prstDash val="solid"/>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 name="Straight Connector 24">
              <a:extLst>
                <a:ext uri="{FF2B5EF4-FFF2-40B4-BE49-F238E27FC236}">
                  <a16:creationId xmlns:a16="http://schemas.microsoft.com/office/drawing/2014/main" id="{F8683B41-38FF-E145-96CB-E30507CBA92B}"/>
                </a:ext>
              </a:extLst>
            </p:cNvPr>
            <p:cNvCxnSpPr>
              <a:cxnSpLocks/>
            </p:cNvCxnSpPr>
            <p:nvPr/>
          </p:nvCxnSpPr>
          <p:spPr bwMode="auto">
            <a:xfrm flipV="1">
              <a:off x="4450975" y="4540698"/>
              <a:ext cx="0" cy="1057090"/>
            </a:xfrm>
            <a:prstGeom prst="line">
              <a:avLst/>
            </a:prstGeom>
            <a:solidFill>
              <a:schemeClr val="accent1"/>
            </a:solidFill>
            <a:ln w="57150" cap="rnd" cmpd="sng" algn="ctr">
              <a:solidFill>
                <a:srgbClr val="5B0001"/>
              </a:solidFill>
              <a:prstDash val="solid"/>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8" name="Straight Connector 27">
              <a:extLst>
                <a:ext uri="{FF2B5EF4-FFF2-40B4-BE49-F238E27FC236}">
                  <a16:creationId xmlns:a16="http://schemas.microsoft.com/office/drawing/2014/main" id="{F452A50E-4F45-1241-9E45-1F4072B0F754}"/>
                </a:ext>
              </a:extLst>
            </p:cNvPr>
            <p:cNvCxnSpPr>
              <a:cxnSpLocks/>
            </p:cNvCxnSpPr>
            <p:nvPr/>
          </p:nvCxnSpPr>
          <p:spPr bwMode="auto">
            <a:xfrm flipH="1">
              <a:off x="4450976" y="4540697"/>
              <a:ext cx="995083" cy="0"/>
            </a:xfrm>
            <a:prstGeom prst="line">
              <a:avLst/>
            </a:prstGeom>
            <a:solidFill>
              <a:schemeClr val="accent1"/>
            </a:solidFill>
            <a:ln w="57150" cap="rnd" cmpd="sng" algn="ctr">
              <a:solidFill>
                <a:srgbClr val="5B0001"/>
              </a:solidFill>
              <a:prstDash val="solid"/>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 name="Straight Connector 30">
              <a:extLst>
                <a:ext uri="{FF2B5EF4-FFF2-40B4-BE49-F238E27FC236}">
                  <a16:creationId xmlns:a16="http://schemas.microsoft.com/office/drawing/2014/main" id="{10E4A5F4-A08A-5A49-968B-CF50537BCA0F}"/>
                </a:ext>
              </a:extLst>
            </p:cNvPr>
            <p:cNvCxnSpPr/>
            <p:nvPr/>
          </p:nvCxnSpPr>
          <p:spPr bwMode="auto">
            <a:xfrm flipH="1">
              <a:off x="3953433" y="5027008"/>
              <a:ext cx="497542" cy="0"/>
            </a:xfrm>
            <a:prstGeom prst="line">
              <a:avLst/>
            </a:prstGeom>
            <a:solidFill>
              <a:schemeClr val="accent1"/>
            </a:solidFill>
            <a:ln w="57150" cap="rnd" cmpd="sng" algn="ctr">
              <a:solidFill>
                <a:srgbClr val="5B0001"/>
              </a:solidFill>
              <a:prstDash val="solid"/>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2" name="Straight Connector 31">
              <a:extLst>
                <a:ext uri="{FF2B5EF4-FFF2-40B4-BE49-F238E27FC236}">
                  <a16:creationId xmlns:a16="http://schemas.microsoft.com/office/drawing/2014/main" id="{7B184876-6668-FD43-B1C7-EE0F5859C3A3}"/>
                </a:ext>
              </a:extLst>
            </p:cNvPr>
            <p:cNvCxnSpPr/>
            <p:nvPr/>
          </p:nvCxnSpPr>
          <p:spPr bwMode="auto">
            <a:xfrm flipH="1">
              <a:off x="4946276" y="3409706"/>
              <a:ext cx="497542" cy="0"/>
            </a:xfrm>
            <a:prstGeom prst="line">
              <a:avLst/>
            </a:prstGeom>
            <a:solidFill>
              <a:schemeClr val="accent1"/>
            </a:solidFill>
            <a:ln w="57150" cap="rnd" cmpd="sng" algn="ctr">
              <a:solidFill>
                <a:srgbClr val="5B0001"/>
              </a:solidFill>
              <a:prstDash val="solid"/>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3" name="Straight Connector 32">
              <a:extLst>
                <a:ext uri="{FF2B5EF4-FFF2-40B4-BE49-F238E27FC236}">
                  <a16:creationId xmlns:a16="http://schemas.microsoft.com/office/drawing/2014/main" id="{84D6ADE9-9969-3B4A-A2CD-51AE7ABB37E5}"/>
                </a:ext>
              </a:extLst>
            </p:cNvPr>
            <p:cNvCxnSpPr>
              <a:cxnSpLocks/>
            </p:cNvCxnSpPr>
            <p:nvPr/>
          </p:nvCxnSpPr>
          <p:spPr bwMode="auto">
            <a:xfrm flipH="1">
              <a:off x="4448734" y="2117399"/>
              <a:ext cx="997326" cy="0"/>
            </a:xfrm>
            <a:prstGeom prst="line">
              <a:avLst/>
            </a:prstGeom>
            <a:solidFill>
              <a:schemeClr val="accent1"/>
            </a:solidFill>
            <a:ln w="57150" cap="rnd" cmpd="sng" algn="ctr">
              <a:solidFill>
                <a:srgbClr val="5B0001"/>
              </a:solidFill>
              <a:prstDash val="solid"/>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4" name="Straight Connector 33">
              <a:extLst>
                <a:ext uri="{FF2B5EF4-FFF2-40B4-BE49-F238E27FC236}">
                  <a16:creationId xmlns:a16="http://schemas.microsoft.com/office/drawing/2014/main" id="{DCF0B6A2-1D0E-E84B-8291-B3DF28F52E2E}"/>
                </a:ext>
              </a:extLst>
            </p:cNvPr>
            <p:cNvCxnSpPr/>
            <p:nvPr/>
          </p:nvCxnSpPr>
          <p:spPr bwMode="auto">
            <a:xfrm flipH="1">
              <a:off x="4946276" y="2763344"/>
              <a:ext cx="497542" cy="0"/>
            </a:xfrm>
            <a:prstGeom prst="line">
              <a:avLst/>
            </a:prstGeom>
            <a:solidFill>
              <a:schemeClr val="accent1"/>
            </a:solidFill>
            <a:ln w="57150" cap="rnd" cmpd="sng" algn="ctr">
              <a:solidFill>
                <a:srgbClr val="5B0001"/>
              </a:solidFill>
              <a:prstDash val="solid"/>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5" name="Straight Connector 34">
              <a:extLst>
                <a:ext uri="{FF2B5EF4-FFF2-40B4-BE49-F238E27FC236}">
                  <a16:creationId xmlns:a16="http://schemas.microsoft.com/office/drawing/2014/main" id="{0EA2CBB7-03B6-DF4E-9D87-BAF36291F640}"/>
                </a:ext>
              </a:extLst>
            </p:cNvPr>
            <p:cNvCxnSpPr/>
            <p:nvPr/>
          </p:nvCxnSpPr>
          <p:spPr bwMode="auto">
            <a:xfrm flipH="1">
              <a:off x="4446493" y="3009417"/>
              <a:ext cx="497542" cy="0"/>
            </a:xfrm>
            <a:prstGeom prst="line">
              <a:avLst/>
            </a:prstGeom>
            <a:solidFill>
              <a:schemeClr val="accent1"/>
            </a:solidFill>
            <a:ln w="57150" cap="rnd" cmpd="sng" algn="ctr">
              <a:solidFill>
                <a:srgbClr val="5B0001"/>
              </a:solidFill>
              <a:prstDash val="solid"/>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6" name="Straight Connector 35">
              <a:extLst>
                <a:ext uri="{FF2B5EF4-FFF2-40B4-BE49-F238E27FC236}">
                  <a16:creationId xmlns:a16="http://schemas.microsoft.com/office/drawing/2014/main" id="{4BF63EF9-18FF-2841-882E-B97FFDC2AF02}"/>
                </a:ext>
              </a:extLst>
            </p:cNvPr>
            <p:cNvCxnSpPr>
              <a:cxnSpLocks/>
            </p:cNvCxnSpPr>
            <p:nvPr/>
          </p:nvCxnSpPr>
          <p:spPr bwMode="auto">
            <a:xfrm>
              <a:off x="4959275" y="2763343"/>
              <a:ext cx="0" cy="648000"/>
            </a:xfrm>
            <a:prstGeom prst="line">
              <a:avLst/>
            </a:prstGeom>
            <a:solidFill>
              <a:schemeClr val="accent1"/>
            </a:solidFill>
            <a:ln w="57150" cap="rnd" cmpd="sng" algn="ctr">
              <a:solidFill>
                <a:srgbClr val="5B0001"/>
              </a:solidFill>
              <a:prstDash val="solid"/>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1" name="Straight Connector 40">
              <a:extLst>
                <a:ext uri="{FF2B5EF4-FFF2-40B4-BE49-F238E27FC236}">
                  <a16:creationId xmlns:a16="http://schemas.microsoft.com/office/drawing/2014/main" id="{9B62AD13-A5C1-A146-A727-52DBABABEF96}"/>
                </a:ext>
              </a:extLst>
            </p:cNvPr>
            <p:cNvCxnSpPr>
              <a:cxnSpLocks/>
            </p:cNvCxnSpPr>
            <p:nvPr/>
          </p:nvCxnSpPr>
          <p:spPr bwMode="auto">
            <a:xfrm flipH="1">
              <a:off x="4448735" y="2117399"/>
              <a:ext cx="1" cy="864000"/>
            </a:xfrm>
            <a:prstGeom prst="line">
              <a:avLst/>
            </a:prstGeom>
            <a:solidFill>
              <a:schemeClr val="accent1"/>
            </a:solidFill>
            <a:ln w="57150" cap="rnd" cmpd="sng" algn="ctr">
              <a:solidFill>
                <a:srgbClr val="5B0001"/>
              </a:solidFill>
              <a:prstDash val="solid"/>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6" name="Straight Connector 45">
              <a:extLst>
                <a:ext uri="{FF2B5EF4-FFF2-40B4-BE49-F238E27FC236}">
                  <a16:creationId xmlns:a16="http://schemas.microsoft.com/office/drawing/2014/main" id="{C27D503C-170D-854E-ADE4-B2141F52EDC1}"/>
                </a:ext>
              </a:extLst>
            </p:cNvPr>
            <p:cNvCxnSpPr/>
            <p:nvPr/>
          </p:nvCxnSpPr>
          <p:spPr bwMode="auto">
            <a:xfrm flipH="1">
              <a:off x="3953433" y="2511829"/>
              <a:ext cx="497542" cy="0"/>
            </a:xfrm>
            <a:prstGeom prst="line">
              <a:avLst/>
            </a:prstGeom>
            <a:solidFill>
              <a:schemeClr val="accent1"/>
            </a:solidFill>
            <a:ln w="57150" cap="rnd" cmpd="sng" algn="ctr">
              <a:solidFill>
                <a:srgbClr val="5B0001"/>
              </a:solidFill>
              <a:prstDash val="solid"/>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7" name="Straight Connector 46">
              <a:extLst>
                <a:ext uri="{FF2B5EF4-FFF2-40B4-BE49-F238E27FC236}">
                  <a16:creationId xmlns:a16="http://schemas.microsoft.com/office/drawing/2014/main" id="{CC053648-6868-894A-B898-8DCE153F33ED}"/>
                </a:ext>
              </a:extLst>
            </p:cNvPr>
            <p:cNvCxnSpPr>
              <a:cxnSpLocks/>
            </p:cNvCxnSpPr>
            <p:nvPr/>
          </p:nvCxnSpPr>
          <p:spPr bwMode="auto">
            <a:xfrm>
              <a:off x="3953433" y="2534744"/>
              <a:ext cx="0" cy="2492264"/>
            </a:xfrm>
            <a:prstGeom prst="line">
              <a:avLst/>
            </a:prstGeom>
            <a:solidFill>
              <a:schemeClr val="accent1"/>
            </a:solidFill>
            <a:ln w="57150" cap="rnd" cmpd="sng" algn="ctr">
              <a:solidFill>
                <a:srgbClr val="5B0001"/>
              </a:solidFill>
              <a:prstDash val="solid"/>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1116336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24928-E384-104A-A674-A021E6CE6F9C}"/>
              </a:ext>
            </a:extLst>
          </p:cNvPr>
          <p:cNvSpPr>
            <a:spLocks noGrp="1"/>
          </p:cNvSpPr>
          <p:nvPr>
            <p:ph type="title"/>
          </p:nvPr>
        </p:nvSpPr>
        <p:spPr/>
        <p:txBody>
          <a:bodyPr/>
          <a:lstStyle/>
          <a:p>
            <a:r>
              <a:rPr lang="en-US" dirty="0">
                <a:latin typeface="+mn-lt"/>
              </a:rPr>
              <a:t>Researchers withhold data</a:t>
            </a:r>
          </a:p>
        </p:txBody>
      </p:sp>
      <p:pic>
        <p:nvPicPr>
          <p:cNvPr id="8" name="Picture 7">
            <a:extLst>
              <a:ext uri="{FF2B5EF4-FFF2-40B4-BE49-F238E27FC236}">
                <a16:creationId xmlns:a16="http://schemas.microsoft.com/office/drawing/2014/main" id="{C183F818-04B4-A746-AAC8-736323221A78}"/>
              </a:ext>
            </a:extLst>
          </p:cNvPr>
          <p:cNvPicPr>
            <a:picLocks noChangeAspect="1"/>
          </p:cNvPicPr>
          <p:nvPr/>
        </p:nvPicPr>
        <p:blipFill>
          <a:blip r:embed="rId2"/>
          <a:stretch>
            <a:fillRect/>
          </a:stretch>
        </p:blipFill>
        <p:spPr>
          <a:xfrm>
            <a:off x="914400" y="1351086"/>
            <a:ext cx="4479403" cy="1747383"/>
          </a:xfrm>
          <a:prstGeom prst="rect">
            <a:avLst/>
          </a:prstGeom>
        </p:spPr>
      </p:pic>
      <p:pic>
        <p:nvPicPr>
          <p:cNvPr id="9" name="Picture 8">
            <a:extLst>
              <a:ext uri="{FF2B5EF4-FFF2-40B4-BE49-F238E27FC236}">
                <a16:creationId xmlns:a16="http://schemas.microsoft.com/office/drawing/2014/main" id="{2E83E5E2-2A41-344A-9CCD-01BB7CBBD565}"/>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Lst>
          </a:blip>
          <a:stretch>
            <a:fillRect/>
          </a:stretch>
        </p:blipFill>
        <p:spPr>
          <a:xfrm>
            <a:off x="6401379" y="1351086"/>
            <a:ext cx="5303777" cy="5364565"/>
          </a:xfrm>
          <a:prstGeom prst="rect">
            <a:avLst/>
          </a:prstGeom>
        </p:spPr>
      </p:pic>
      <p:sp>
        <p:nvSpPr>
          <p:cNvPr id="10" name="Content Placeholder 2">
            <a:extLst>
              <a:ext uri="{FF2B5EF4-FFF2-40B4-BE49-F238E27FC236}">
                <a16:creationId xmlns:a16="http://schemas.microsoft.com/office/drawing/2014/main" id="{B8378064-ADE1-3148-A5C3-830A66151739}"/>
              </a:ext>
            </a:extLst>
          </p:cNvPr>
          <p:cNvSpPr txBox="1">
            <a:spLocks/>
          </p:cNvSpPr>
          <p:nvPr/>
        </p:nvSpPr>
        <p:spPr>
          <a:xfrm>
            <a:off x="1010502" y="3429000"/>
            <a:ext cx="5303777" cy="3110753"/>
          </a:xfrm>
          <a:prstGeom prst="rect">
            <a:avLst/>
          </a:prstGeom>
        </p:spPr>
        <p:txBody>
          <a:bodyPr/>
          <a:lstStyle>
            <a:lvl1pPr marL="342900" indent="-342900" algn="l" rtl="0" eaLnBrk="1" fontAlgn="base" hangingPunct="1">
              <a:spcBef>
                <a:spcPct val="20000"/>
              </a:spcBef>
              <a:spcAft>
                <a:spcPct val="0"/>
              </a:spcAft>
              <a:buClr>
                <a:srgbClr val="C6B46A"/>
              </a:buClr>
              <a:buChar char="•"/>
              <a:defRPr sz="3200">
                <a:solidFill>
                  <a:srgbClr val="2A6EBB"/>
                </a:solidFill>
                <a:latin typeface="+mn-lt"/>
                <a:ea typeface="MS PGothic" panose="020B0600070205080204" pitchFamily="34" charset="-128"/>
                <a:cs typeface="+mn-cs"/>
              </a:defRPr>
            </a:lvl1pPr>
            <a:lvl2pPr marL="742950" indent="-285750" algn="l" rtl="0" eaLnBrk="1" fontAlgn="base" hangingPunct="1">
              <a:spcBef>
                <a:spcPct val="20000"/>
              </a:spcBef>
              <a:spcAft>
                <a:spcPct val="0"/>
              </a:spcAft>
              <a:buClr>
                <a:srgbClr val="C6B46A"/>
              </a:buClr>
              <a:buChar char="–"/>
              <a:defRPr sz="2800">
                <a:solidFill>
                  <a:srgbClr val="2A6EBB"/>
                </a:solidFill>
                <a:latin typeface="+mn-lt"/>
                <a:ea typeface="MS PGothic" panose="020B0600070205080204" pitchFamily="34" charset="-128"/>
              </a:defRPr>
            </a:lvl2pPr>
            <a:lvl3pPr marL="1143000" indent="-228600" algn="l" rtl="0" eaLnBrk="1" fontAlgn="base" hangingPunct="1">
              <a:spcBef>
                <a:spcPct val="20000"/>
              </a:spcBef>
              <a:spcAft>
                <a:spcPct val="0"/>
              </a:spcAft>
              <a:buClr>
                <a:srgbClr val="C6B46A"/>
              </a:buClr>
              <a:buChar char="•"/>
              <a:defRPr sz="2400">
                <a:solidFill>
                  <a:srgbClr val="2A6EBB"/>
                </a:solidFill>
                <a:latin typeface="+mn-lt"/>
                <a:ea typeface="MS PGothic" panose="020B0600070205080204" pitchFamily="34" charset="-128"/>
              </a:defRPr>
            </a:lvl3pPr>
            <a:lvl4pPr marL="1600200" indent="-228600" algn="l" rtl="0" eaLnBrk="1" fontAlgn="base" hangingPunct="1">
              <a:spcBef>
                <a:spcPct val="20000"/>
              </a:spcBef>
              <a:spcAft>
                <a:spcPct val="0"/>
              </a:spcAft>
              <a:buClr>
                <a:srgbClr val="C6B46A"/>
              </a:buClr>
              <a:buChar char="–"/>
              <a:defRPr sz="2000">
                <a:solidFill>
                  <a:srgbClr val="2A6EBB"/>
                </a:solidFill>
                <a:latin typeface="+mn-lt"/>
                <a:ea typeface="MS PGothic" panose="020B0600070205080204" pitchFamily="34" charset="-128"/>
              </a:defRPr>
            </a:lvl4pPr>
            <a:lvl5pPr marL="2057400" indent="-228600" algn="l" rtl="0" eaLnBrk="1" fontAlgn="base" hangingPunct="1">
              <a:spcBef>
                <a:spcPct val="20000"/>
              </a:spcBef>
              <a:spcAft>
                <a:spcPct val="0"/>
              </a:spcAft>
              <a:buClr>
                <a:srgbClr val="C6B46A"/>
              </a:buClr>
              <a:buChar char="»"/>
              <a:defRPr sz="2000">
                <a:solidFill>
                  <a:srgbClr val="2A6EBB"/>
                </a:solidFill>
                <a:latin typeface="+mn-lt"/>
                <a:ea typeface="MS PGothic" panose="020B0600070205080204" pitchFamily="34" charset="-128"/>
              </a:defRPr>
            </a:lvl5pPr>
            <a:lvl6pPr marL="2514600" indent="-228600" algn="l" rtl="0" eaLnBrk="1" fontAlgn="base" hangingPunct="1">
              <a:spcBef>
                <a:spcPct val="20000"/>
              </a:spcBef>
              <a:spcAft>
                <a:spcPct val="0"/>
              </a:spcAft>
              <a:buClr>
                <a:srgbClr val="C6B46A"/>
              </a:buClr>
              <a:buChar char="»"/>
              <a:defRPr sz="2000">
                <a:solidFill>
                  <a:srgbClr val="2A6EBB"/>
                </a:solidFill>
                <a:latin typeface="+mn-lt"/>
                <a:ea typeface="+mn-ea"/>
              </a:defRPr>
            </a:lvl6pPr>
            <a:lvl7pPr marL="2971800" indent="-228600" algn="l" rtl="0" eaLnBrk="1" fontAlgn="base" hangingPunct="1">
              <a:spcBef>
                <a:spcPct val="20000"/>
              </a:spcBef>
              <a:spcAft>
                <a:spcPct val="0"/>
              </a:spcAft>
              <a:buClr>
                <a:srgbClr val="C6B46A"/>
              </a:buClr>
              <a:buChar char="»"/>
              <a:defRPr sz="2000">
                <a:solidFill>
                  <a:srgbClr val="2A6EBB"/>
                </a:solidFill>
                <a:latin typeface="+mn-lt"/>
                <a:ea typeface="+mn-ea"/>
              </a:defRPr>
            </a:lvl7pPr>
            <a:lvl8pPr marL="3429000" indent="-228600" algn="l" rtl="0" eaLnBrk="1" fontAlgn="base" hangingPunct="1">
              <a:spcBef>
                <a:spcPct val="20000"/>
              </a:spcBef>
              <a:spcAft>
                <a:spcPct val="0"/>
              </a:spcAft>
              <a:buClr>
                <a:srgbClr val="C6B46A"/>
              </a:buClr>
              <a:buChar char="»"/>
              <a:defRPr sz="2000">
                <a:solidFill>
                  <a:srgbClr val="2A6EBB"/>
                </a:solidFill>
                <a:latin typeface="+mn-lt"/>
                <a:ea typeface="+mn-ea"/>
              </a:defRPr>
            </a:lvl8pPr>
            <a:lvl9pPr marL="3886200" indent="-228600" algn="l" rtl="0" eaLnBrk="1" fontAlgn="base" hangingPunct="1">
              <a:spcBef>
                <a:spcPct val="20000"/>
              </a:spcBef>
              <a:spcAft>
                <a:spcPct val="0"/>
              </a:spcAft>
              <a:buClr>
                <a:srgbClr val="C6B46A"/>
              </a:buClr>
              <a:buChar char="»"/>
              <a:defRPr sz="2000">
                <a:solidFill>
                  <a:srgbClr val="2A6EBB"/>
                </a:solidFill>
                <a:latin typeface="+mn-lt"/>
                <a:ea typeface="+mn-ea"/>
              </a:defRPr>
            </a:lvl9pPr>
          </a:lstStyle>
          <a:p>
            <a:r>
              <a:rPr lang="en-US" sz="2000" kern="0" dirty="0"/>
              <a:t>Survey of 2,893 geneticists</a:t>
            </a:r>
          </a:p>
          <a:p>
            <a:pPr lvl="1"/>
            <a:r>
              <a:rPr lang="en-US" sz="2000" kern="0" dirty="0"/>
              <a:t>Including all members of the Human Genome Project</a:t>
            </a:r>
          </a:p>
          <a:p>
            <a:r>
              <a:rPr lang="en-US" sz="2000" kern="0" dirty="0"/>
              <a:t>1,849 responded (64%)</a:t>
            </a:r>
          </a:p>
          <a:p>
            <a:r>
              <a:rPr lang="en-US" sz="2000" kern="0" dirty="0"/>
              <a:t>84% of respondents requested data. Of those 47% reported data withholding.</a:t>
            </a:r>
          </a:p>
        </p:txBody>
      </p:sp>
      <p:sp>
        <p:nvSpPr>
          <p:cNvPr id="11" name="Rectangle 10">
            <a:extLst>
              <a:ext uri="{FF2B5EF4-FFF2-40B4-BE49-F238E27FC236}">
                <a16:creationId xmlns:a16="http://schemas.microsoft.com/office/drawing/2014/main" id="{725B5314-CFB7-7D42-BADF-D8E6E391E178}"/>
              </a:ext>
            </a:extLst>
          </p:cNvPr>
          <p:cNvSpPr/>
          <p:nvPr/>
        </p:nvSpPr>
        <p:spPr>
          <a:xfrm>
            <a:off x="264224" y="6401253"/>
            <a:ext cx="6137155" cy="276999"/>
          </a:xfrm>
          <a:prstGeom prst="rect">
            <a:avLst/>
          </a:prstGeom>
        </p:spPr>
        <p:txBody>
          <a:bodyPr wrap="square">
            <a:spAutoFit/>
          </a:bodyPr>
          <a:lstStyle/>
          <a:p>
            <a:r>
              <a:rPr lang="en-CA" sz="1200" dirty="0">
                <a:solidFill>
                  <a:srgbClr val="2A6DBC"/>
                </a:solidFill>
                <a:latin typeface="+mn-lt"/>
              </a:rPr>
              <a:t>Campbell, E. G. et al. JAMA 287, 473 (2002).</a:t>
            </a:r>
          </a:p>
        </p:txBody>
      </p:sp>
    </p:spTree>
    <p:extLst>
      <p:ext uri="{BB962C8B-B14F-4D97-AF65-F5344CB8AC3E}">
        <p14:creationId xmlns:p14="http://schemas.microsoft.com/office/powerpoint/2010/main" val="40620793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24928-E384-104A-A674-A021E6CE6F9C}"/>
              </a:ext>
            </a:extLst>
          </p:cNvPr>
          <p:cNvSpPr>
            <a:spLocks noGrp="1"/>
          </p:cNvSpPr>
          <p:nvPr>
            <p:ph type="title"/>
          </p:nvPr>
        </p:nvSpPr>
        <p:spPr/>
        <p:txBody>
          <a:bodyPr/>
          <a:lstStyle/>
          <a:p>
            <a:r>
              <a:rPr lang="en-US" dirty="0">
                <a:latin typeface="+mn-lt"/>
              </a:rPr>
              <a:t>Researchers </a:t>
            </a:r>
            <a:r>
              <a:rPr lang="en-US" i="1" dirty="0">
                <a:latin typeface="+mn-lt"/>
              </a:rPr>
              <a:t>still</a:t>
            </a:r>
            <a:r>
              <a:rPr lang="en-US" dirty="0">
                <a:latin typeface="+mn-lt"/>
              </a:rPr>
              <a:t> withhold data</a:t>
            </a:r>
          </a:p>
        </p:txBody>
      </p:sp>
      <p:pic>
        <p:nvPicPr>
          <p:cNvPr id="4" name="Picture 3">
            <a:extLst>
              <a:ext uri="{FF2B5EF4-FFF2-40B4-BE49-F238E27FC236}">
                <a16:creationId xmlns:a16="http://schemas.microsoft.com/office/drawing/2014/main" id="{7163CD06-D8FA-1E44-94B6-F1D8A2D739AF}"/>
              </a:ext>
            </a:extLst>
          </p:cNvPr>
          <p:cNvPicPr>
            <a:picLocks noChangeAspect="1"/>
          </p:cNvPicPr>
          <p:nvPr/>
        </p:nvPicPr>
        <p:blipFill>
          <a:blip r:embed="rId2"/>
          <a:stretch>
            <a:fillRect/>
          </a:stretch>
        </p:blipFill>
        <p:spPr>
          <a:xfrm>
            <a:off x="3139881" y="1432766"/>
            <a:ext cx="5912238" cy="4489136"/>
          </a:xfrm>
          <a:prstGeom prst="rect">
            <a:avLst/>
          </a:prstGeom>
        </p:spPr>
      </p:pic>
      <p:sp>
        <p:nvSpPr>
          <p:cNvPr id="5" name="Rectangle 4">
            <a:extLst>
              <a:ext uri="{FF2B5EF4-FFF2-40B4-BE49-F238E27FC236}">
                <a16:creationId xmlns:a16="http://schemas.microsoft.com/office/drawing/2014/main" id="{DFD74013-9599-5A42-A618-90FD90159CE5}"/>
              </a:ext>
            </a:extLst>
          </p:cNvPr>
          <p:cNvSpPr/>
          <p:nvPr/>
        </p:nvSpPr>
        <p:spPr>
          <a:xfrm>
            <a:off x="111209" y="6320135"/>
            <a:ext cx="11552893" cy="461665"/>
          </a:xfrm>
          <a:prstGeom prst="rect">
            <a:avLst/>
          </a:prstGeom>
        </p:spPr>
        <p:txBody>
          <a:bodyPr wrap="square">
            <a:spAutoFit/>
          </a:bodyPr>
          <a:lstStyle/>
          <a:p>
            <a:pPr fontAlgn="t"/>
            <a:r>
              <a:rPr lang="en-CA" sz="1200" dirty="0">
                <a:solidFill>
                  <a:srgbClr val="2A6DBC"/>
                </a:solidFill>
                <a:latin typeface="+mn-lt"/>
              </a:rPr>
              <a:t>Reminder to deposit DNA sequences By Mark </a:t>
            </a:r>
            <a:r>
              <a:rPr lang="en-CA" sz="1200" dirty="0" err="1">
                <a:solidFill>
                  <a:srgbClr val="2A6DBC"/>
                </a:solidFill>
                <a:latin typeface="+mn-lt"/>
              </a:rPr>
              <a:t>Blaxter</a:t>
            </a:r>
            <a:r>
              <a:rPr lang="en-CA" sz="1200" dirty="0">
                <a:solidFill>
                  <a:srgbClr val="2A6DBC"/>
                </a:solidFill>
                <a:latin typeface="+mn-lt"/>
              </a:rPr>
              <a:t>, Antoine </a:t>
            </a:r>
            <a:r>
              <a:rPr lang="en-CA" sz="1200" dirty="0" err="1">
                <a:solidFill>
                  <a:srgbClr val="2A6DBC"/>
                </a:solidFill>
                <a:latin typeface="+mn-lt"/>
              </a:rPr>
              <a:t>Danchin</a:t>
            </a:r>
            <a:r>
              <a:rPr lang="en-CA" sz="1200" dirty="0">
                <a:solidFill>
                  <a:srgbClr val="2A6DBC"/>
                </a:solidFill>
                <a:latin typeface="+mn-lt"/>
              </a:rPr>
              <a:t>, Babis Savakis, Kaoru </a:t>
            </a:r>
            <a:r>
              <a:rPr lang="en-CA" sz="1200" dirty="0" err="1">
                <a:solidFill>
                  <a:srgbClr val="2A6DBC"/>
                </a:solidFill>
                <a:latin typeface="+mn-lt"/>
              </a:rPr>
              <a:t>Fukami</a:t>
            </a:r>
            <a:r>
              <a:rPr lang="en-CA" sz="1200" dirty="0">
                <a:solidFill>
                  <a:srgbClr val="2A6DBC"/>
                </a:solidFill>
                <a:latin typeface="+mn-lt"/>
              </a:rPr>
              <a:t>-Kobayashi, Ken </a:t>
            </a:r>
            <a:r>
              <a:rPr lang="en-CA" sz="1200" dirty="0" err="1">
                <a:solidFill>
                  <a:srgbClr val="2A6DBC"/>
                </a:solidFill>
                <a:latin typeface="+mn-lt"/>
              </a:rPr>
              <a:t>Kurokawa</a:t>
            </a:r>
            <a:r>
              <a:rPr lang="en-CA" sz="1200" dirty="0">
                <a:solidFill>
                  <a:srgbClr val="2A6DBC"/>
                </a:solidFill>
                <a:latin typeface="+mn-lt"/>
              </a:rPr>
              <a:t>, </a:t>
            </a:r>
            <a:r>
              <a:rPr lang="en-CA" sz="1200" dirty="0" err="1">
                <a:solidFill>
                  <a:srgbClr val="2A6DBC"/>
                </a:solidFill>
                <a:latin typeface="+mn-lt"/>
              </a:rPr>
              <a:t>Sumio</a:t>
            </a:r>
            <a:r>
              <a:rPr lang="en-CA" sz="1200" dirty="0">
                <a:solidFill>
                  <a:srgbClr val="2A6DBC"/>
                </a:solidFill>
                <a:latin typeface="+mn-lt"/>
              </a:rPr>
              <a:t> Sugano, Richard J. Roberts, Steven L. </a:t>
            </a:r>
            <a:r>
              <a:rPr lang="en-CA" sz="1200" dirty="0" err="1">
                <a:solidFill>
                  <a:srgbClr val="2A6DBC"/>
                </a:solidFill>
                <a:latin typeface="+mn-lt"/>
              </a:rPr>
              <a:t>Salzberg</a:t>
            </a:r>
            <a:r>
              <a:rPr lang="en-CA" sz="1200" dirty="0">
                <a:solidFill>
                  <a:srgbClr val="2A6DBC"/>
                </a:solidFill>
                <a:latin typeface="+mn-lt"/>
              </a:rPr>
              <a:t>, Chung-I Wu Nature 12 May 2016 533 : 179 | Science 13 May 2016 : 780</a:t>
            </a:r>
          </a:p>
        </p:txBody>
      </p:sp>
    </p:spTree>
    <p:extLst>
      <p:ext uri="{BB962C8B-B14F-4D97-AF65-F5344CB8AC3E}">
        <p14:creationId xmlns:p14="http://schemas.microsoft.com/office/powerpoint/2010/main" val="1333656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1E3B4F-309B-9941-8E10-A08C6CBBB83F}"/>
              </a:ext>
            </a:extLst>
          </p:cNvPr>
          <p:cNvSpPr>
            <a:spLocks noGrp="1"/>
          </p:cNvSpPr>
          <p:nvPr>
            <p:ph type="title"/>
          </p:nvPr>
        </p:nvSpPr>
        <p:spPr/>
        <p:txBody>
          <a:bodyPr/>
          <a:lstStyle/>
          <a:p>
            <a:r>
              <a:rPr lang="en-US" dirty="0">
                <a:latin typeface="+mn-lt"/>
              </a:rPr>
              <a:t>Introduction</a:t>
            </a:r>
          </a:p>
        </p:txBody>
      </p:sp>
      <p:sp>
        <p:nvSpPr>
          <p:cNvPr id="5" name="Content Placeholder 4">
            <a:extLst>
              <a:ext uri="{FF2B5EF4-FFF2-40B4-BE49-F238E27FC236}">
                <a16:creationId xmlns:a16="http://schemas.microsoft.com/office/drawing/2014/main" id="{66687CDB-721F-964A-BD29-2B6E02962EDC}"/>
              </a:ext>
            </a:extLst>
          </p:cNvPr>
          <p:cNvSpPr>
            <a:spLocks noGrp="1"/>
          </p:cNvSpPr>
          <p:nvPr>
            <p:ph idx="1"/>
          </p:nvPr>
        </p:nvSpPr>
        <p:spPr/>
        <p:txBody>
          <a:bodyPr/>
          <a:lstStyle/>
          <a:p>
            <a:r>
              <a:rPr lang="en-US" dirty="0"/>
              <a:t>What is functional genomics?</a:t>
            </a:r>
          </a:p>
          <a:p>
            <a:r>
              <a:rPr lang="en-US" dirty="0"/>
              <a:t>Why should we share our data?</a:t>
            </a:r>
          </a:p>
          <a:p>
            <a:r>
              <a:rPr lang="en-US" dirty="0"/>
              <a:t>What are some common hurdles working with public functional genomics data?</a:t>
            </a:r>
          </a:p>
          <a:p>
            <a:endParaRPr lang="en-US" dirty="0"/>
          </a:p>
        </p:txBody>
      </p:sp>
    </p:spTree>
    <p:extLst>
      <p:ext uri="{BB962C8B-B14F-4D97-AF65-F5344CB8AC3E}">
        <p14:creationId xmlns:p14="http://schemas.microsoft.com/office/powerpoint/2010/main" val="354934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24928-E384-104A-A674-A021E6CE6F9C}"/>
              </a:ext>
            </a:extLst>
          </p:cNvPr>
          <p:cNvSpPr>
            <a:spLocks noGrp="1"/>
          </p:cNvSpPr>
          <p:nvPr>
            <p:ph type="title"/>
          </p:nvPr>
        </p:nvSpPr>
        <p:spPr/>
        <p:txBody>
          <a:bodyPr/>
          <a:lstStyle/>
          <a:p>
            <a:r>
              <a:rPr lang="en-US" sz="3600" dirty="0">
                <a:latin typeface="+mn-lt"/>
              </a:rPr>
              <a:t>Researchers </a:t>
            </a:r>
            <a:r>
              <a:rPr lang="en-US" sz="3600" i="1" dirty="0">
                <a:latin typeface="+mn-lt"/>
              </a:rPr>
              <a:t>still</a:t>
            </a:r>
            <a:r>
              <a:rPr lang="en-US" sz="3600" dirty="0">
                <a:latin typeface="+mn-lt"/>
              </a:rPr>
              <a:t> withhold data</a:t>
            </a:r>
          </a:p>
        </p:txBody>
      </p:sp>
      <p:grpSp>
        <p:nvGrpSpPr>
          <p:cNvPr id="15" name="Group 14">
            <a:extLst>
              <a:ext uri="{FF2B5EF4-FFF2-40B4-BE49-F238E27FC236}">
                <a16:creationId xmlns:a16="http://schemas.microsoft.com/office/drawing/2014/main" id="{DF6421DC-9B34-9B46-9815-349FFB5BF1B1}"/>
              </a:ext>
            </a:extLst>
          </p:cNvPr>
          <p:cNvGrpSpPr/>
          <p:nvPr/>
        </p:nvGrpSpPr>
        <p:grpSpPr>
          <a:xfrm>
            <a:off x="5706086" y="5264744"/>
            <a:ext cx="5995178" cy="1439475"/>
            <a:chOff x="6196822" y="1710726"/>
            <a:chExt cx="5995178" cy="1439475"/>
          </a:xfrm>
        </p:grpSpPr>
        <p:pic>
          <p:nvPicPr>
            <p:cNvPr id="12" name="Picture 11">
              <a:extLst>
                <a:ext uri="{FF2B5EF4-FFF2-40B4-BE49-F238E27FC236}">
                  <a16:creationId xmlns:a16="http://schemas.microsoft.com/office/drawing/2014/main" id="{237CD723-B455-C54C-A5A8-F0C1CC062975}"/>
                </a:ext>
              </a:extLst>
            </p:cNvPr>
            <p:cNvPicPr>
              <a:picLocks noChangeAspect="1"/>
            </p:cNvPicPr>
            <p:nvPr/>
          </p:nvPicPr>
          <p:blipFill>
            <a:blip r:embed="rId2"/>
            <a:stretch>
              <a:fillRect/>
            </a:stretch>
          </p:blipFill>
          <p:spPr>
            <a:xfrm>
              <a:off x="6196822" y="1710726"/>
              <a:ext cx="5995178" cy="1439475"/>
            </a:xfrm>
            <a:prstGeom prst="rect">
              <a:avLst/>
            </a:prstGeom>
          </p:spPr>
        </p:pic>
        <p:sp>
          <p:nvSpPr>
            <p:cNvPr id="14" name="Rectangle 13">
              <a:extLst>
                <a:ext uri="{FF2B5EF4-FFF2-40B4-BE49-F238E27FC236}">
                  <a16:creationId xmlns:a16="http://schemas.microsoft.com/office/drawing/2014/main" id="{6B631296-2482-8D47-95DF-64D5887DA7D0}"/>
                </a:ext>
              </a:extLst>
            </p:cNvPr>
            <p:cNvSpPr/>
            <p:nvPr/>
          </p:nvSpPr>
          <p:spPr>
            <a:xfrm>
              <a:off x="9441559" y="1710726"/>
              <a:ext cx="2188420" cy="276999"/>
            </a:xfrm>
            <a:prstGeom prst="rect">
              <a:avLst/>
            </a:prstGeom>
            <a:solidFill>
              <a:schemeClr val="tx1"/>
            </a:solidFill>
          </p:spPr>
          <p:txBody>
            <a:bodyPr wrap="none">
              <a:spAutoFit/>
            </a:bodyPr>
            <a:lstStyle/>
            <a:p>
              <a:pPr algn="ctr"/>
              <a:r>
                <a:rPr lang="en-CA" sz="1200" b="1" dirty="0">
                  <a:solidFill>
                    <a:srgbClr val="202020"/>
                  </a:solidFill>
                  <a:latin typeface="Helvetica" pitchFamily="2" charset="0"/>
                </a:rPr>
                <a:t>Odds ratios of data sharing</a:t>
              </a:r>
              <a:endParaRPr lang="en-US" sz="1200" dirty="0"/>
            </a:p>
          </p:txBody>
        </p:sp>
      </p:grpSp>
      <p:sp>
        <p:nvSpPr>
          <p:cNvPr id="18" name="Rectangle 17">
            <a:extLst>
              <a:ext uri="{FF2B5EF4-FFF2-40B4-BE49-F238E27FC236}">
                <a16:creationId xmlns:a16="http://schemas.microsoft.com/office/drawing/2014/main" id="{F9CC3B3A-F838-BB4E-B0E6-6DB8E2ACF9EA}"/>
              </a:ext>
            </a:extLst>
          </p:cNvPr>
          <p:cNvSpPr/>
          <p:nvPr/>
        </p:nvSpPr>
        <p:spPr>
          <a:xfrm>
            <a:off x="92089" y="6504801"/>
            <a:ext cx="3169970" cy="276999"/>
          </a:xfrm>
          <a:prstGeom prst="rect">
            <a:avLst/>
          </a:prstGeom>
        </p:spPr>
        <p:txBody>
          <a:bodyPr wrap="none">
            <a:spAutoFit/>
          </a:bodyPr>
          <a:lstStyle/>
          <a:p>
            <a:r>
              <a:rPr lang="en-CA" sz="1200" dirty="0">
                <a:solidFill>
                  <a:srgbClr val="2A6DBC"/>
                </a:solidFill>
                <a:latin typeface="+mn-lt"/>
              </a:rPr>
              <a:t>Piwowar, H. A. </a:t>
            </a:r>
            <a:r>
              <a:rPr lang="en-CA" sz="1200" i="1" dirty="0" err="1">
                <a:solidFill>
                  <a:srgbClr val="2A6DBC"/>
                </a:solidFill>
                <a:latin typeface="+mn-lt"/>
              </a:rPr>
              <a:t>PLoS</a:t>
            </a:r>
            <a:r>
              <a:rPr lang="en-CA" sz="1200" i="1" dirty="0">
                <a:solidFill>
                  <a:srgbClr val="2A6DBC"/>
                </a:solidFill>
                <a:latin typeface="+mn-lt"/>
              </a:rPr>
              <a:t> One</a:t>
            </a:r>
            <a:r>
              <a:rPr lang="en-CA" sz="1200" dirty="0">
                <a:solidFill>
                  <a:srgbClr val="2A6DBC"/>
                </a:solidFill>
                <a:latin typeface="+mn-lt"/>
              </a:rPr>
              <a:t> </a:t>
            </a:r>
            <a:r>
              <a:rPr lang="en-CA" sz="1200" b="1" dirty="0">
                <a:solidFill>
                  <a:srgbClr val="2A6DBC"/>
                </a:solidFill>
                <a:latin typeface="+mn-lt"/>
              </a:rPr>
              <a:t>6</a:t>
            </a:r>
            <a:r>
              <a:rPr lang="en-CA" sz="1200" dirty="0">
                <a:solidFill>
                  <a:srgbClr val="2A6DBC"/>
                </a:solidFill>
                <a:latin typeface="+mn-lt"/>
              </a:rPr>
              <a:t>, e18657 (2011).</a:t>
            </a:r>
            <a:endParaRPr lang="en-CA" sz="1200" dirty="0">
              <a:solidFill>
                <a:srgbClr val="2A6DBC"/>
              </a:solidFill>
              <a:effectLst/>
              <a:latin typeface="+mn-lt"/>
            </a:endParaRPr>
          </a:p>
        </p:txBody>
      </p:sp>
      <p:grpSp>
        <p:nvGrpSpPr>
          <p:cNvPr id="21" name="Group 20">
            <a:extLst>
              <a:ext uri="{FF2B5EF4-FFF2-40B4-BE49-F238E27FC236}">
                <a16:creationId xmlns:a16="http://schemas.microsoft.com/office/drawing/2014/main" id="{98EB465F-30ED-D143-9A8D-02135A138561}"/>
              </a:ext>
            </a:extLst>
          </p:cNvPr>
          <p:cNvGrpSpPr/>
          <p:nvPr/>
        </p:nvGrpSpPr>
        <p:grpSpPr>
          <a:xfrm>
            <a:off x="340278" y="1533016"/>
            <a:ext cx="5843562" cy="1543006"/>
            <a:chOff x="424914" y="1605517"/>
            <a:chExt cx="5843562" cy="1543006"/>
          </a:xfrm>
        </p:grpSpPr>
        <p:pic>
          <p:nvPicPr>
            <p:cNvPr id="19" name="Picture 18">
              <a:extLst>
                <a:ext uri="{FF2B5EF4-FFF2-40B4-BE49-F238E27FC236}">
                  <a16:creationId xmlns:a16="http://schemas.microsoft.com/office/drawing/2014/main" id="{9D08F150-A535-B140-8EF9-2023608B0AB6}"/>
                </a:ext>
              </a:extLst>
            </p:cNvPr>
            <p:cNvPicPr>
              <a:picLocks noChangeAspect="1"/>
            </p:cNvPicPr>
            <p:nvPr/>
          </p:nvPicPr>
          <p:blipFill>
            <a:blip r:embed="rId3"/>
            <a:stretch>
              <a:fillRect/>
            </a:stretch>
          </p:blipFill>
          <p:spPr>
            <a:xfrm>
              <a:off x="424914" y="1605517"/>
              <a:ext cx="5843562" cy="1543006"/>
            </a:xfrm>
            <a:prstGeom prst="rect">
              <a:avLst/>
            </a:prstGeom>
          </p:spPr>
        </p:pic>
        <p:pic>
          <p:nvPicPr>
            <p:cNvPr id="20" name="Picture 19">
              <a:extLst>
                <a:ext uri="{FF2B5EF4-FFF2-40B4-BE49-F238E27FC236}">
                  <a16:creationId xmlns:a16="http://schemas.microsoft.com/office/drawing/2014/main" id="{1759D351-0BBD-804F-A06B-DD31BFC2EB49}"/>
                </a:ext>
              </a:extLst>
            </p:cNvPr>
            <p:cNvPicPr>
              <a:picLocks noChangeAspect="1"/>
            </p:cNvPicPr>
            <p:nvPr/>
          </p:nvPicPr>
          <p:blipFill>
            <a:blip r:embed="rId4"/>
            <a:stretch>
              <a:fillRect/>
            </a:stretch>
          </p:blipFill>
          <p:spPr>
            <a:xfrm>
              <a:off x="4433104" y="1605517"/>
              <a:ext cx="1662896" cy="435966"/>
            </a:xfrm>
            <a:prstGeom prst="rect">
              <a:avLst/>
            </a:prstGeom>
          </p:spPr>
        </p:pic>
      </p:grpSp>
      <p:sp>
        <p:nvSpPr>
          <p:cNvPr id="22" name="Content Placeholder 2">
            <a:extLst>
              <a:ext uri="{FF2B5EF4-FFF2-40B4-BE49-F238E27FC236}">
                <a16:creationId xmlns:a16="http://schemas.microsoft.com/office/drawing/2014/main" id="{3970FC76-5F4C-3F4A-B535-C288C72D7A1E}"/>
              </a:ext>
            </a:extLst>
          </p:cNvPr>
          <p:cNvSpPr txBox="1">
            <a:spLocks/>
          </p:cNvSpPr>
          <p:nvPr/>
        </p:nvSpPr>
        <p:spPr>
          <a:xfrm>
            <a:off x="490736" y="3394048"/>
            <a:ext cx="5012399" cy="3110753"/>
          </a:xfrm>
          <a:prstGeom prst="rect">
            <a:avLst/>
          </a:prstGeom>
        </p:spPr>
        <p:txBody>
          <a:bodyPr/>
          <a:lstStyle>
            <a:lvl1pPr marL="342900" indent="-342900" algn="l" rtl="0" eaLnBrk="1" fontAlgn="base" hangingPunct="1">
              <a:spcBef>
                <a:spcPct val="20000"/>
              </a:spcBef>
              <a:spcAft>
                <a:spcPct val="0"/>
              </a:spcAft>
              <a:buClr>
                <a:srgbClr val="C6B46A"/>
              </a:buClr>
              <a:buChar char="•"/>
              <a:defRPr sz="3200">
                <a:solidFill>
                  <a:srgbClr val="2A6EBB"/>
                </a:solidFill>
                <a:latin typeface="+mn-lt"/>
                <a:ea typeface="MS PGothic" panose="020B0600070205080204" pitchFamily="34" charset="-128"/>
                <a:cs typeface="+mn-cs"/>
              </a:defRPr>
            </a:lvl1pPr>
            <a:lvl2pPr marL="742950" indent="-285750" algn="l" rtl="0" eaLnBrk="1" fontAlgn="base" hangingPunct="1">
              <a:spcBef>
                <a:spcPct val="20000"/>
              </a:spcBef>
              <a:spcAft>
                <a:spcPct val="0"/>
              </a:spcAft>
              <a:buClr>
                <a:srgbClr val="C6B46A"/>
              </a:buClr>
              <a:buChar char="–"/>
              <a:defRPr sz="2800">
                <a:solidFill>
                  <a:srgbClr val="2A6EBB"/>
                </a:solidFill>
                <a:latin typeface="+mn-lt"/>
                <a:ea typeface="MS PGothic" panose="020B0600070205080204" pitchFamily="34" charset="-128"/>
              </a:defRPr>
            </a:lvl2pPr>
            <a:lvl3pPr marL="1143000" indent="-228600" algn="l" rtl="0" eaLnBrk="1" fontAlgn="base" hangingPunct="1">
              <a:spcBef>
                <a:spcPct val="20000"/>
              </a:spcBef>
              <a:spcAft>
                <a:spcPct val="0"/>
              </a:spcAft>
              <a:buClr>
                <a:srgbClr val="C6B46A"/>
              </a:buClr>
              <a:buChar char="•"/>
              <a:defRPr sz="2400">
                <a:solidFill>
                  <a:srgbClr val="2A6EBB"/>
                </a:solidFill>
                <a:latin typeface="+mn-lt"/>
                <a:ea typeface="MS PGothic" panose="020B0600070205080204" pitchFamily="34" charset="-128"/>
              </a:defRPr>
            </a:lvl3pPr>
            <a:lvl4pPr marL="1600200" indent="-228600" algn="l" rtl="0" eaLnBrk="1" fontAlgn="base" hangingPunct="1">
              <a:spcBef>
                <a:spcPct val="20000"/>
              </a:spcBef>
              <a:spcAft>
                <a:spcPct val="0"/>
              </a:spcAft>
              <a:buClr>
                <a:srgbClr val="C6B46A"/>
              </a:buClr>
              <a:buChar char="–"/>
              <a:defRPr sz="2000">
                <a:solidFill>
                  <a:srgbClr val="2A6EBB"/>
                </a:solidFill>
                <a:latin typeface="+mn-lt"/>
                <a:ea typeface="MS PGothic" panose="020B0600070205080204" pitchFamily="34" charset="-128"/>
              </a:defRPr>
            </a:lvl4pPr>
            <a:lvl5pPr marL="2057400" indent="-228600" algn="l" rtl="0" eaLnBrk="1" fontAlgn="base" hangingPunct="1">
              <a:spcBef>
                <a:spcPct val="20000"/>
              </a:spcBef>
              <a:spcAft>
                <a:spcPct val="0"/>
              </a:spcAft>
              <a:buClr>
                <a:srgbClr val="C6B46A"/>
              </a:buClr>
              <a:buChar char="»"/>
              <a:defRPr sz="2000">
                <a:solidFill>
                  <a:srgbClr val="2A6EBB"/>
                </a:solidFill>
                <a:latin typeface="+mn-lt"/>
                <a:ea typeface="MS PGothic" panose="020B0600070205080204" pitchFamily="34" charset="-128"/>
              </a:defRPr>
            </a:lvl5pPr>
            <a:lvl6pPr marL="2514600" indent="-228600" algn="l" rtl="0" eaLnBrk="1" fontAlgn="base" hangingPunct="1">
              <a:spcBef>
                <a:spcPct val="20000"/>
              </a:spcBef>
              <a:spcAft>
                <a:spcPct val="0"/>
              </a:spcAft>
              <a:buClr>
                <a:srgbClr val="C6B46A"/>
              </a:buClr>
              <a:buChar char="»"/>
              <a:defRPr sz="2000">
                <a:solidFill>
                  <a:srgbClr val="2A6EBB"/>
                </a:solidFill>
                <a:latin typeface="+mn-lt"/>
                <a:ea typeface="+mn-ea"/>
              </a:defRPr>
            </a:lvl6pPr>
            <a:lvl7pPr marL="2971800" indent="-228600" algn="l" rtl="0" eaLnBrk="1" fontAlgn="base" hangingPunct="1">
              <a:spcBef>
                <a:spcPct val="20000"/>
              </a:spcBef>
              <a:spcAft>
                <a:spcPct val="0"/>
              </a:spcAft>
              <a:buClr>
                <a:srgbClr val="C6B46A"/>
              </a:buClr>
              <a:buChar char="»"/>
              <a:defRPr sz="2000">
                <a:solidFill>
                  <a:srgbClr val="2A6EBB"/>
                </a:solidFill>
                <a:latin typeface="+mn-lt"/>
                <a:ea typeface="+mn-ea"/>
              </a:defRPr>
            </a:lvl7pPr>
            <a:lvl8pPr marL="3429000" indent="-228600" algn="l" rtl="0" eaLnBrk="1" fontAlgn="base" hangingPunct="1">
              <a:spcBef>
                <a:spcPct val="20000"/>
              </a:spcBef>
              <a:spcAft>
                <a:spcPct val="0"/>
              </a:spcAft>
              <a:buClr>
                <a:srgbClr val="C6B46A"/>
              </a:buClr>
              <a:buChar char="»"/>
              <a:defRPr sz="2000">
                <a:solidFill>
                  <a:srgbClr val="2A6EBB"/>
                </a:solidFill>
                <a:latin typeface="+mn-lt"/>
                <a:ea typeface="+mn-ea"/>
              </a:defRPr>
            </a:lvl8pPr>
            <a:lvl9pPr marL="3886200" indent="-228600" algn="l" rtl="0" eaLnBrk="1" fontAlgn="base" hangingPunct="1">
              <a:spcBef>
                <a:spcPct val="20000"/>
              </a:spcBef>
              <a:spcAft>
                <a:spcPct val="0"/>
              </a:spcAft>
              <a:buClr>
                <a:srgbClr val="C6B46A"/>
              </a:buClr>
              <a:buChar char="»"/>
              <a:defRPr sz="2000">
                <a:solidFill>
                  <a:srgbClr val="2A6EBB"/>
                </a:solidFill>
                <a:latin typeface="+mn-lt"/>
                <a:ea typeface="+mn-ea"/>
              </a:defRPr>
            </a:lvl9pPr>
          </a:lstStyle>
          <a:p>
            <a:r>
              <a:rPr lang="en-US" sz="2000" kern="0" dirty="0"/>
              <a:t>Identified 11,603 papers published between 2000 and 2009 containing microarray data</a:t>
            </a:r>
          </a:p>
          <a:p>
            <a:r>
              <a:rPr lang="en-US" sz="2000" kern="0" dirty="0"/>
              <a:t>Data sharing has increased over time</a:t>
            </a:r>
          </a:p>
          <a:p>
            <a:r>
              <a:rPr lang="en-US" sz="2000" kern="0" dirty="0"/>
              <a:t>The best predictor of data sharing is previous data sharing</a:t>
            </a:r>
          </a:p>
          <a:p>
            <a:r>
              <a:rPr lang="en-US" sz="2000" kern="0" dirty="0"/>
              <a:t>The worst predictor is cancer research on human samples</a:t>
            </a:r>
          </a:p>
          <a:p>
            <a:endParaRPr lang="en-US" sz="2000" kern="0" dirty="0"/>
          </a:p>
          <a:p>
            <a:endParaRPr lang="en-US" sz="2000" kern="0" dirty="0"/>
          </a:p>
        </p:txBody>
      </p:sp>
      <p:pic>
        <p:nvPicPr>
          <p:cNvPr id="23" name="Picture 22">
            <a:extLst>
              <a:ext uri="{FF2B5EF4-FFF2-40B4-BE49-F238E27FC236}">
                <a16:creationId xmlns:a16="http://schemas.microsoft.com/office/drawing/2014/main" id="{34B626C6-152B-6441-A6AD-C2CB98D1BEC3}"/>
              </a:ext>
            </a:extLst>
          </p:cNvPr>
          <p:cNvPicPr>
            <a:picLocks noChangeAspect="1"/>
          </p:cNvPicPr>
          <p:nvPr/>
        </p:nvPicPr>
        <p:blipFill>
          <a:blip r:embed="rId5"/>
          <a:stretch>
            <a:fillRect/>
          </a:stretch>
        </p:blipFill>
        <p:spPr>
          <a:xfrm>
            <a:off x="7752401" y="153781"/>
            <a:ext cx="4099321" cy="4785577"/>
          </a:xfrm>
          <a:prstGeom prst="rect">
            <a:avLst/>
          </a:prstGeom>
        </p:spPr>
      </p:pic>
    </p:spTree>
    <p:extLst>
      <p:ext uri="{BB962C8B-B14F-4D97-AF65-F5344CB8AC3E}">
        <p14:creationId xmlns:p14="http://schemas.microsoft.com/office/powerpoint/2010/main" val="191780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544A3-7149-C448-AB82-B91A453E96AC}"/>
              </a:ext>
            </a:extLst>
          </p:cNvPr>
          <p:cNvSpPr>
            <a:spLocks noGrp="1"/>
          </p:cNvSpPr>
          <p:nvPr>
            <p:ph type="title"/>
          </p:nvPr>
        </p:nvSpPr>
        <p:spPr>
          <a:xfrm>
            <a:off x="914400" y="76200"/>
            <a:ext cx="10363200" cy="1143000"/>
          </a:xfrm>
        </p:spPr>
        <p:txBody>
          <a:bodyPr/>
          <a:lstStyle/>
          <a:p>
            <a:r>
              <a:rPr lang="en-US" sz="3600" dirty="0">
                <a:latin typeface="+mn-lt"/>
              </a:rPr>
              <a:t>How do we encourage researchers to share data?</a:t>
            </a:r>
          </a:p>
        </p:txBody>
      </p:sp>
      <p:sp>
        <p:nvSpPr>
          <p:cNvPr id="3" name="Rectangle 2">
            <a:extLst>
              <a:ext uri="{FF2B5EF4-FFF2-40B4-BE49-F238E27FC236}">
                <a16:creationId xmlns:a16="http://schemas.microsoft.com/office/drawing/2014/main" id="{ED26640C-352F-7848-BE07-BA953B6A2824}"/>
              </a:ext>
            </a:extLst>
          </p:cNvPr>
          <p:cNvSpPr/>
          <p:nvPr/>
        </p:nvSpPr>
        <p:spPr>
          <a:xfrm>
            <a:off x="6111433" y="1576618"/>
            <a:ext cx="5303776" cy="3785652"/>
          </a:xfrm>
          <a:prstGeom prst="rect">
            <a:avLst/>
          </a:prstGeom>
        </p:spPr>
        <p:txBody>
          <a:bodyPr wrap="square">
            <a:spAutoFit/>
          </a:bodyPr>
          <a:lstStyle/>
          <a:p>
            <a:r>
              <a:rPr lang="en-CA" i="1" dirty="0">
                <a:solidFill>
                  <a:srgbClr val="2A6DBC"/>
                </a:solidFill>
                <a:latin typeface="+mn-lt"/>
              </a:rPr>
              <a:t>We regard it good research practice for all researchers to consider at the research proposal stage how they will manage and share the data they will generate. Therefore, we require that applicants applying for funding provide a data management and sharing plan as part of their application. This plan will be reviewed as part of the funding decision.</a:t>
            </a:r>
          </a:p>
        </p:txBody>
      </p:sp>
      <p:pic>
        <p:nvPicPr>
          <p:cNvPr id="4" name="Picture 3">
            <a:extLst>
              <a:ext uri="{FF2B5EF4-FFF2-40B4-BE49-F238E27FC236}">
                <a16:creationId xmlns:a16="http://schemas.microsoft.com/office/drawing/2014/main" id="{F6B67624-633B-9F44-A16A-FDCBD7DE6315}"/>
              </a:ext>
            </a:extLst>
          </p:cNvPr>
          <p:cNvPicPr>
            <a:picLocks noChangeAspect="1"/>
          </p:cNvPicPr>
          <p:nvPr/>
        </p:nvPicPr>
        <p:blipFill>
          <a:blip r:embed="rId2"/>
          <a:stretch>
            <a:fillRect/>
          </a:stretch>
        </p:blipFill>
        <p:spPr>
          <a:xfrm>
            <a:off x="1309225" y="3851086"/>
            <a:ext cx="3721093" cy="1430296"/>
          </a:xfrm>
          <a:prstGeom prst="rect">
            <a:avLst/>
          </a:prstGeom>
        </p:spPr>
      </p:pic>
      <p:sp>
        <p:nvSpPr>
          <p:cNvPr id="5" name="Content Placeholder 2">
            <a:extLst>
              <a:ext uri="{FF2B5EF4-FFF2-40B4-BE49-F238E27FC236}">
                <a16:creationId xmlns:a16="http://schemas.microsoft.com/office/drawing/2014/main" id="{8FAD1B8A-E56D-124E-AD45-9CAEBFCF8763}"/>
              </a:ext>
            </a:extLst>
          </p:cNvPr>
          <p:cNvSpPr txBox="1">
            <a:spLocks/>
          </p:cNvSpPr>
          <p:nvPr/>
        </p:nvSpPr>
        <p:spPr>
          <a:xfrm>
            <a:off x="914400" y="1576618"/>
            <a:ext cx="5303777" cy="3110753"/>
          </a:xfrm>
          <a:prstGeom prst="rect">
            <a:avLst/>
          </a:prstGeom>
        </p:spPr>
        <p:txBody>
          <a:bodyPr/>
          <a:lstStyle>
            <a:lvl1pPr marL="342900" indent="-342900" algn="l" rtl="0" eaLnBrk="1" fontAlgn="base" hangingPunct="1">
              <a:spcBef>
                <a:spcPct val="20000"/>
              </a:spcBef>
              <a:spcAft>
                <a:spcPct val="0"/>
              </a:spcAft>
              <a:buClr>
                <a:srgbClr val="C6B46A"/>
              </a:buClr>
              <a:buChar char="•"/>
              <a:defRPr sz="3200">
                <a:solidFill>
                  <a:srgbClr val="2A6EBB"/>
                </a:solidFill>
                <a:latin typeface="+mn-lt"/>
                <a:ea typeface="MS PGothic" panose="020B0600070205080204" pitchFamily="34" charset="-128"/>
                <a:cs typeface="+mn-cs"/>
              </a:defRPr>
            </a:lvl1pPr>
            <a:lvl2pPr marL="742950" indent="-285750" algn="l" rtl="0" eaLnBrk="1" fontAlgn="base" hangingPunct="1">
              <a:spcBef>
                <a:spcPct val="20000"/>
              </a:spcBef>
              <a:spcAft>
                <a:spcPct val="0"/>
              </a:spcAft>
              <a:buClr>
                <a:srgbClr val="C6B46A"/>
              </a:buClr>
              <a:buChar char="–"/>
              <a:defRPr sz="2800">
                <a:solidFill>
                  <a:srgbClr val="2A6EBB"/>
                </a:solidFill>
                <a:latin typeface="+mn-lt"/>
                <a:ea typeface="MS PGothic" panose="020B0600070205080204" pitchFamily="34" charset="-128"/>
              </a:defRPr>
            </a:lvl2pPr>
            <a:lvl3pPr marL="1143000" indent="-228600" algn="l" rtl="0" eaLnBrk="1" fontAlgn="base" hangingPunct="1">
              <a:spcBef>
                <a:spcPct val="20000"/>
              </a:spcBef>
              <a:spcAft>
                <a:spcPct val="0"/>
              </a:spcAft>
              <a:buClr>
                <a:srgbClr val="C6B46A"/>
              </a:buClr>
              <a:buChar char="•"/>
              <a:defRPr sz="2400">
                <a:solidFill>
                  <a:srgbClr val="2A6EBB"/>
                </a:solidFill>
                <a:latin typeface="+mn-lt"/>
                <a:ea typeface="MS PGothic" panose="020B0600070205080204" pitchFamily="34" charset="-128"/>
              </a:defRPr>
            </a:lvl3pPr>
            <a:lvl4pPr marL="1600200" indent="-228600" algn="l" rtl="0" eaLnBrk="1" fontAlgn="base" hangingPunct="1">
              <a:spcBef>
                <a:spcPct val="20000"/>
              </a:spcBef>
              <a:spcAft>
                <a:spcPct val="0"/>
              </a:spcAft>
              <a:buClr>
                <a:srgbClr val="C6B46A"/>
              </a:buClr>
              <a:buChar char="–"/>
              <a:defRPr sz="2000">
                <a:solidFill>
                  <a:srgbClr val="2A6EBB"/>
                </a:solidFill>
                <a:latin typeface="+mn-lt"/>
                <a:ea typeface="MS PGothic" panose="020B0600070205080204" pitchFamily="34" charset="-128"/>
              </a:defRPr>
            </a:lvl4pPr>
            <a:lvl5pPr marL="2057400" indent="-228600" algn="l" rtl="0" eaLnBrk="1" fontAlgn="base" hangingPunct="1">
              <a:spcBef>
                <a:spcPct val="20000"/>
              </a:spcBef>
              <a:spcAft>
                <a:spcPct val="0"/>
              </a:spcAft>
              <a:buClr>
                <a:srgbClr val="C6B46A"/>
              </a:buClr>
              <a:buChar char="»"/>
              <a:defRPr sz="2000">
                <a:solidFill>
                  <a:srgbClr val="2A6EBB"/>
                </a:solidFill>
                <a:latin typeface="+mn-lt"/>
                <a:ea typeface="MS PGothic" panose="020B0600070205080204" pitchFamily="34" charset="-128"/>
              </a:defRPr>
            </a:lvl5pPr>
            <a:lvl6pPr marL="2514600" indent="-228600" algn="l" rtl="0" eaLnBrk="1" fontAlgn="base" hangingPunct="1">
              <a:spcBef>
                <a:spcPct val="20000"/>
              </a:spcBef>
              <a:spcAft>
                <a:spcPct val="0"/>
              </a:spcAft>
              <a:buClr>
                <a:srgbClr val="C6B46A"/>
              </a:buClr>
              <a:buChar char="»"/>
              <a:defRPr sz="2000">
                <a:solidFill>
                  <a:srgbClr val="2A6EBB"/>
                </a:solidFill>
                <a:latin typeface="+mn-lt"/>
                <a:ea typeface="+mn-ea"/>
              </a:defRPr>
            </a:lvl6pPr>
            <a:lvl7pPr marL="2971800" indent="-228600" algn="l" rtl="0" eaLnBrk="1" fontAlgn="base" hangingPunct="1">
              <a:spcBef>
                <a:spcPct val="20000"/>
              </a:spcBef>
              <a:spcAft>
                <a:spcPct val="0"/>
              </a:spcAft>
              <a:buClr>
                <a:srgbClr val="C6B46A"/>
              </a:buClr>
              <a:buChar char="»"/>
              <a:defRPr sz="2000">
                <a:solidFill>
                  <a:srgbClr val="2A6EBB"/>
                </a:solidFill>
                <a:latin typeface="+mn-lt"/>
                <a:ea typeface="+mn-ea"/>
              </a:defRPr>
            </a:lvl7pPr>
            <a:lvl8pPr marL="3429000" indent="-228600" algn="l" rtl="0" eaLnBrk="1" fontAlgn="base" hangingPunct="1">
              <a:spcBef>
                <a:spcPct val="20000"/>
              </a:spcBef>
              <a:spcAft>
                <a:spcPct val="0"/>
              </a:spcAft>
              <a:buClr>
                <a:srgbClr val="C6B46A"/>
              </a:buClr>
              <a:buChar char="»"/>
              <a:defRPr sz="2000">
                <a:solidFill>
                  <a:srgbClr val="2A6EBB"/>
                </a:solidFill>
                <a:latin typeface="+mn-lt"/>
                <a:ea typeface="+mn-ea"/>
              </a:defRPr>
            </a:lvl8pPr>
            <a:lvl9pPr marL="3886200" indent="-228600" algn="l" rtl="0" eaLnBrk="1" fontAlgn="base" hangingPunct="1">
              <a:spcBef>
                <a:spcPct val="20000"/>
              </a:spcBef>
              <a:spcAft>
                <a:spcPct val="0"/>
              </a:spcAft>
              <a:buClr>
                <a:srgbClr val="C6B46A"/>
              </a:buClr>
              <a:buChar char="»"/>
              <a:defRPr sz="2000">
                <a:solidFill>
                  <a:srgbClr val="2A6EBB"/>
                </a:solidFill>
                <a:latin typeface="+mn-lt"/>
                <a:ea typeface="+mn-ea"/>
              </a:defRPr>
            </a:lvl9pPr>
          </a:lstStyle>
          <a:p>
            <a:r>
              <a:rPr lang="en-US" sz="2400" kern="0" dirty="0"/>
              <a:t>We make data sharing a prerequisite for:</a:t>
            </a:r>
          </a:p>
          <a:p>
            <a:pPr lvl="1"/>
            <a:r>
              <a:rPr lang="en-US" sz="2400" kern="0" dirty="0"/>
              <a:t>Funding applications</a:t>
            </a:r>
          </a:p>
          <a:p>
            <a:pPr lvl="1"/>
            <a:r>
              <a:rPr lang="en-US" sz="2400" kern="0" dirty="0"/>
              <a:t>Publication</a:t>
            </a:r>
          </a:p>
          <a:p>
            <a:pPr lvl="1"/>
            <a:endParaRPr lang="en-US" sz="2000" kern="0" dirty="0"/>
          </a:p>
        </p:txBody>
      </p:sp>
      <p:sp>
        <p:nvSpPr>
          <p:cNvPr id="6" name="Rectangle 5">
            <a:extLst>
              <a:ext uri="{FF2B5EF4-FFF2-40B4-BE49-F238E27FC236}">
                <a16:creationId xmlns:a16="http://schemas.microsoft.com/office/drawing/2014/main" id="{86F8F427-5686-D84D-AF55-18183553DE01}"/>
              </a:ext>
            </a:extLst>
          </p:cNvPr>
          <p:cNvSpPr/>
          <p:nvPr/>
        </p:nvSpPr>
        <p:spPr>
          <a:xfrm>
            <a:off x="464009" y="6320135"/>
            <a:ext cx="11508335" cy="461665"/>
          </a:xfrm>
          <a:prstGeom prst="rect">
            <a:avLst/>
          </a:prstGeom>
        </p:spPr>
        <p:txBody>
          <a:bodyPr wrap="square">
            <a:spAutoFit/>
          </a:bodyPr>
          <a:lstStyle/>
          <a:p>
            <a:r>
              <a:rPr lang="en-CA" sz="1200" dirty="0">
                <a:solidFill>
                  <a:srgbClr val="2A6DBC"/>
                </a:solidFill>
                <a:latin typeface="+mn-lt"/>
              </a:rPr>
              <a:t>Cancer Research UK. Submission of a data sharing and preservation strategy (2019). Available at:</a:t>
            </a:r>
            <a:br>
              <a:rPr lang="en-CA" sz="1200" dirty="0">
                <a:solidFill>
                  <a:srgbClr val="2A6DBC"/>
                </a:solidFill>
                <a:latin typeface="+mn-lt"/>
              </a:rPr>
            </a:br>
            <a:r>
              <a:rPr lang="en-CA" sz="1200" dirty="0">
                <a:solidFill>
                  <a:srgbClr val="2A6DBC"/>
                </a:solidFill>
                <a:latin typeface="+mn-lt"/>
                <a:hlinkClick r:id="rId3">
                  <a:extLst>
                    <a:ext uri="{A12FA001-AC4F-418D-AE19-62706E023703}">
                      <ahyp:hlinkClr xmlns:ahyp="http://schemas.microsoft.com/office/drawing/2018/hyperlinkcolor" val="tx"/>
                    </a:ext>
                  </a:extLst>
                </a:hlinkClick>
              </a:rPr>
              <a:t>https://</a:t>
            </a:r>
            <a:r>
              <a:rPr lang="en-CA" sz="1200" dirty="0" err="1">
                <a:solidFill>
                  <a:srgbClr val="2A6DBC"/>
                </a:solidFill>
                <a:latin typeface="+mn-lt"/>
                <a:hlinkClick r:id="rId3">
                  <a:extLst>
                    <a:ext uri="{A12FA001-AC4F-418D-AE19-62706E023703}">
                      <ahyp:hlinkClr xmlns:ahyp="http://schemas.microsoft.com/office/drawing/2018/hyperlinkcolor" val="tx"/>
                    </a:ext>
                  </a:extLst>
                </a:hlinkClick>
              </a:rPr>
              <a:t>www.cancerresearchuk.org</a:t>
            </a:r>
            <a:r>
              <a:rPr lang="en-CA" sz="1200" dirty="0">
                <a:solidFill>
                  <a:srgbClr val="2A6DBC"/>
                </a:solidFill>
                <a:latin typeface="+mn-lt"/>
                <a:hlinkClick r:id="rId3">
                  <a:extLst>
                    <a:ext uri="{A12FA001-AC4F-418D-AE19-62706E023703}">
                      <ahyp:hlinkClr xmlns:ahyp="http://schemas.microsoft.com/office/drawing/2018/hyperlinkcolor" val="tx"/>
                    </a:ext>
                  </a:extLst>
                </a:hlinkClick>
              </a:rPr>
              <a:t>/funding-for researchers/applying-for-funding/policies-that-affect-your-grant/submission-of-a-data-sharing-and-preservation-strategy</a:t>
            </a:r>
            <a:endParaRPr lang="en-CA" sz="1200" dirty="0">
              <a:solidFill>
                <a:srgbClr val="2A6DBC"/>
              </a:solidFill>
              <a:latin typeface="+mn-lt"/>
            </a:endParaRPr>
          </a:p>
        </p:txBody>
      </p:sp>
    </p:spTree>
    <p:extLst>
      <p:ext uri="{BB962C8B-B14F-4D97-AF65-F5344CB8AC3E}">
        <p14:creationId xmlns:p14="http://schemas.microsoft.com/office/powerpoint/2010/main" val="40070941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24928-E384-104A-A674-A021E6CE6F9C}"/>
              </a:ext>
            </a:extLst>
          </p:cNvPr>
          <p:cNvSpPr>
            <a:spLocks noGrp="1"/>
          </p:cNvSpPr>
          <p:nvPr>
            <p:ph type="title"/>
          </p:nvPr>
        </p:nvSpPr>
        <p:spPr/>
        <p:txBody>
          <a:bodyPr/>
          <a:lstStyle/>
          <a:p>
            <a:r>
              <a:rPr lang="en-US" sz="3600" dirty="0">
                <a:latin typeface="+mn-lt"/>
              </a:rPr>
              <a:t>Does marrying data sharing to money encourage researchers to release their data?</a:t>
            </a:r>
          </a:p>
        </p:txBody>
      </p:sp>
      <p:pic>
        <p:nvPicPr>
          <p:cNvPr id="3" name="Picture 2">
            <a:extLst>
              <a:ext uri="{FF2B5EF4-FFF2-40B4-BE49-F238E27FC236}">
                <a16:creationId xmlns:a16="http://schemas.microsoft.com/office/drawing/2014/main" id="{884F9BBF-7E3E-1342-93CE-5D42BCFFEA35}"/>
              </a:ext>
            </a:extLst>
          </p:cNvPr>
          <p:cNvPicPr>
            <a:picLocks noChangeAspect="1"/>
          </p:cNvPicPr>
          <p:nvPr/>
        </p:nvPicPr>
        <p:blipFill>
          <a:blip r:embed="rId2"/>
          <a:stretch>
            <a:fillRect/>
          </a:stretch>
        </p:blipFill>
        <p:spPr>
          <a:xfrm>
            <a:off x="1666753" y="1522177"/>
            <a:ext cx="8569285" cy="4634886"/>
          </a:xfrm>
          <a:prstGeom prst="rect">
            <a:avLst/>
          </a:prstGeom>
        </p:spPr>
      </p:pic>
      <p:sp>
        <p:nvSpPr>
          <p:cNvPr id="11" name="Rectangle 10">
            <a:extLst>
              <a:ext uri="{FF2B5EF4-FFF2-40B4-BE49-F238E27FC236}">
                <a16:creationId xmlns:a16="http://schemas.microsoft.com/office/drawing/2014/main" id="{D1409231-84C4-8D44-A06C-A283FFC0401D}"/>
              </a:ext>
            </a:extLst>
          </p:cNvPr>
          <p:cNvSpPr/>
          <p:nvPr/>
        </p:nvSpPr>
        <p:spPr>
          <a:xfrm>
            <a:off x="136448" y="6320135"/>
            <a:ext cx="11141152" cy="461665"/>
          </a:xfrm>
          <a:prstGeom prst="rect">
            <a:avLst/>
          </a:prstGeom>
        </p:spPr>
        <p:txBody>
          <a:bodyPr wrap="square">
            <a:spAutoFit/>
          </a:bodyPr>
          <a:lstStyle/>
          <a:p>
            <a:r>
              <a:rPr lang="en-CA" sz="1200" dirty="0">
                <a:solidFill>
                  <a:srgbClr val="2A6DBC"/>
                </a:solidFill>
                <a:latin typeface="+mn-lt"/>
              </a:rPr>
              <a:t>Hardwicke TE et al. 2018 Data availability, reusability, and analytic reproducibility: evaluating the impact of a mandatory open data policy at the journal Cognition. R. Soc. open sci. 5: 180448. </a:t>
            </a:r>
            <a:r>
              <a:rPr lang="en-CA" sz="1200" dirty="0">
                <a:solidFill>
                  <a:srgbClr val="2A6DBC"/>
                </a:solidFill>
                <a:latin typeface="+mn-lt"/>
                <a:hlinkClick r:id="rId3">
                  <a:extLst>
                    <a:ext uri="{A12FA001-AC4F-418D-AE19-62706E023703}">
                      <ahyp:hlinkClr xmlns:ahyp="http://schemas.microsoft.com/office/drawing/2018/hyperlinkcolor" val="tx"/>
                    </a:ext>
                  </a:extLst>
                </a:hlinkClick>
              </a:rPr>
              <a:t>http://dx.doi.org/10.1098/rsos.180448</a:t>
            </a:r>
            <a:r>
              <a:rPr lang="en-CA" sz="1200" dirty="0">
                <a:solidFill>
                  <a:srgbClr val="2A6DBC"/>
                </a:solidFill>
                <a:latin typeface="+mn-lt"/>
              </a:rPr>
              <a:t> </a:t>
            </a:r>
            <a:endParaRPr lang="en-US" sz="1200" dirty="0">
              <a:solidFill>
                <a:srgbClr val="2A6DBC"/>
              </a:solidFill>
              <a:latin typeface="+mn-lt"/>
            </a:endParaRPr>
          </a:p>
        </p:txBody>
      </p:sp>
    </p:spTree>
    <p:extLst>
      <p:ext uri="{BB962C8B-B14F-4D97-AF65-F5344CB8AC3E}">
        <p14:creationId xmlns:p14="http://schemas.microsoft.com/office/powerpoint/2010/main" val="1441011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24928-E384-104A-A674-A021E6CE6F9C}"/>
              </a:ext>
            </a:extLst>
          </p:cNvPr>
          <p:cNvSpPr>
            <a:spLocks noGrp="1"/>
          </p:cNvSpPr>
          <p:nvPr>
            <p:ph type="title"/>
          </p:nvPr>
        </p:nvSpPr>
        <p:spPr/>
        <p:txBody>
          <a:bodyPr/>
          <a:lstStyle/>
          <a:p>
            <a:r>
              <a:rPr lang="en-US" sz="3600" dirty="0">
                <a:latin typeface="+mn-lt"/>
              </a:rPr>
              <a:t>Does marrying data sharing to money encourage researchers to release their data?</a:t>
            </a:r>
          </a:p>
        </p:txBody>
      </p:sp>
      <p:pic>
        <p:nvPicPr>
          <p:cNvPr id="4" name="Picture 3">
            <a:extLst>
              <a:ext uri="{FF2B5EF4-FFF2-40B4-BE49-F238E27FC236}">
                <a16:creationId xmlns:a16="http://schemas.microsoft.com/office/drawing/2014/main" id="{1CC158BA-F7BB-CF49-B5EE-1118F26FAA38}"/>
              </a:ext>
            </a:extLst>
          </p:cNvPr>
          <p:cNvPicPr>
            <a:picLocks noChangeAspect="1"/>
          </p:cNvPicPr>
          <p:nvPr/>
        </p:nvPicPr>
        <p:blipFill>
          <a:blip r:embed="rId2"/>
          <a:stretch>
            <a:fillRect/>
          </a:stretch>
        </p:blipFill>
        <p:spPr>
          <a:xfrm>
            <a:off x="628856" y="3913620"/>
            <a:ext cx="10934288" cy="2868180"/>
          </a:xfrm>
          <a:prstGeom prst="rect">
            <a:avLst/>
          </a:prstGeom>
        </p:spPr>
      </p:pic>
      <p:pic>
        <p:nvPicPr>
          <p:cNvPr id="5" name="Picture 4">
            <a:extLst>
              <a:ext uri="{FF2B5EF4-FFF2-40B4-BE49-F238E27FC236}">
                <a16:creationId xmlns:a16="http://schemas.microsoft.com/office/drawing/2014/main" id="{8A9C53B9-16EE-2040-9C56-C1CD7CCF1ABA}"/>
              </a:ext>
            </a:extLst>
          </p:cNvPr>
          <p:cNvPicPr>
            <a:picLocks noChangeAspect="1"/>
          </p:cNvPicPr>
          <p:nvPr/>
        </p:nvPicPr>
        <p:blipFill>
          <a:blip r:embed="rId3"/>
          <a:stretch>
            <a:fillRect/>
          </a:stretch>
        </p:blipFill>
        <p:spPr>
          <a:xfrm>
            <a:off x="6096000" y="1535019"/>
            <a:ext cx="5579033" cy="2062782"/>
          </a:xfrm>
          <a:prstGeom prst="rect">
            <a:avLst/>
          </a:prstGeom>
        </p:spPr>
      </p:pic>
      <p:grpSp>
        <p:nvGrpSpPr>
          <p:cNvPr id="12" name="Group 11">
            <a:extLst>
              <a:ext uri="{FF2B5EF4-FFF2-40B4-BE49-F238E27FC236}">
                <a16:creationId xmlns:a16="http://schemas.microsoft.com/office/drawing/2014/main" id="{263E9D9E-DA6F-7344-ADB9-CEFBE14253BD}"/>
              </a:ext>
            </a:extLst>
          </p:cNvPr>
          <p:cNvGrpSpPr/>
          <p:nvPr/>
        </p:nvGrpSpPr>
        <p:grpSpPr>
          <a:xfrm>
            <a:off x="628856" y="1550174"/>
            <a:ext cx="4730222" cy="2032472"/>
            <a:chOff x="628856" y="1565329"/>
            <a:chExt cx="4730222" cy="2032472"/>
          </a:xfrm>
        </p:grpSpPr>
        <p:pic>
          <p:nvPicPr>
            <p:cNvPr id="6" name="Picture 5">
              <a:extLst>
                <a:ext uri="{FF2B5EF4-FFF2-40B4-BE49-F238E27FC236}">
                  <a16:creationId xmlns:a16="http://schemas.microsoft.com/office/drawing/2014/main" id="{7FFE93D1-D788-784F-8A03-13528FE8DA68}"/>
                </a:ext>
              </a:extLst>
            </p:cNvPr>
            <p:cNvPicPr>
              <a:picLocks noChangeAspect="1"/>
            </p:cNvPicPr>
            <p:nvPr/>
          </p:nvPicPr>
          <p:blipFill>
            <a:blip r:embed="rId4"/>
            <a:stretch>
              <a:fillRect/>
            </a:stretch>
          </p:blipFill>
          <p:spPr>
            <a:xfrm>
              <a:off x="628856" y="1731305"/>
              <a:ext cx="4730222" cy="1866496"/>
            </a:xfrm>
            <a:prstGeom prst="rect">
              <a:avLst/>
            </a:prstGeom>
          </p:spPr>
        </p:pic>
        <p:pic>
          <p:nvPicPr>
            <p:cNvPr id="10" name="Picture 9">
              <a:extLst>
                <a:ext uri="{FF2B5EF4-FFF2-40B4-BE49-F238E27FC236}">
                  <a16:creationId xmlns:a16="http://schemas.microsoft.com/office/drawing/2014/main" id="{8D9625C6-712A-AB4F-8303-67B25A727D2D}"/>
                </a:ext>
              </a:extLst>
            </p:cNvPr>
            <p:cNvPicPr>
              <a:picLocks noChangeAspect="1"/>
            </p:cNvPicPr>
            <p:nvPr/>
          </p:nvPicPr>
          <p:blipFill>
            <a:blip r:embed="rId5"/>
            <a:stretch>
              <a:fillRect/>
            </a:stretch>
          </p:blipFill>
          <p:spPr>
            <a:xfrm>
              <a:off x="3673917" y="1565329"/>
              <a:ext cx="1685161" cy="488280"/>
            </a:xfrm>
            <a:prstGeom prst="rect">
              <a:avLst/>
            </a:prstGeom>
          </p:spPr>
        </p:pic>
      </p:grpSp>
      <p:sp>
        <p:nvSpPr>
          <p:cNvPr id="13" name="Rectangle 12">
            <a:extLst>
              <a:ext uri="{FF2B5EF4-FFF2-40B4-BE49-F238E27FC236}">
                <a16:creationId xmlns:a16="http://schemas.microsoft.com/office/drawing/2014/main" id="{936791E1-72C1-7346-AD63-CC10EAE107E4}"/>
              </a:ext>
            </a:extLst>
          </p:cNvPr>
          <p:cNvSpPr/>
          <p:nvPr/>
        </p:nvSpPr>
        <p:spPr>
          <a:xfrm>
            <a:off x="6902369" y="6504801"/>
            <a:ext cx="5289631" cy="276999"/>
          </a:xfrm>
          <a:prstGeom prst="rect">
            <a:avLst/>
          </a:prstGeom>
        </p:spPr>
        <p:txBody>
          <a:bodyPr wrap="square">
            <a:spAutoFit/>
          </a:bodyPr>
          <a:lstStyle/>
          <a:p>
            <a:r>
              <a:rPr lang="en-CA" sz="1200" dirty="0">
                <a:solidFill>
                  <a:srgbClr val="2A6DBC"/>
                </a:solidFill>
                <a:latin typeface="Arial" panose="020B0604020202020204" pitchFamily="34" charset="0"/>
                <a:cs typeface="Arial" panose="020B0604020202020204" pitchFamily="34" charset="0"/>
              </a:rPr>
              <a:t>Noor, M. A. F., Zimmerman, K. J. &amp; Teeter, K. C. </a:t>
            </a:r>
            <a:r>
              <a:rPr lang="en-CA" sz="1200" i="1" dirty="0" err="1">
                <a:solidFill>
                  <a:srgbClr val="2A6DBC"/>
                </a:solidFill>
                <a:latin typeface="Arial" panose="020B0604020202020204" pitchFamily="34" charset="0"/>
                <a:cs typeface="Arial" panose="020B0604020202020204" pitchFamily="34" charset="0"/>
              </a:rPr>
              <a:t>PLoS</a:t>
            </a:r>
            <a:r>
              <a:rPr lang="en-CA" sz="1200" i="1" dirty="0">
                <a:solidFill>
                  <a:srgbClr val="2A6DBC"/>
                </a:solidFill>
                <a:latin typeface="Arial" panose="020B0604020202020204" pitchFamily="34" charset="0"/>
                <a:cs typeface="Arial" panose="020B0604020202020204" pitchFamily="34" charset="0"/>
              </a:rPr>
              <a:t> Biol.</a:t>
            </a:r>
            <a:r>
              <a:rPr lang="en-CA" sz="1200" dirty="0">
                <a:solidFill>
                  <a:srgbClr val="2A6DBC"/>
                </a:solidFill>
                <a:latin typeface="Arial" panose="020B0604020202020204" pitchFamily="34" charset="0"/>
                <a:cs typeface="Arial" panose="020B0604020202020204" pitchFamily="34" charset="0"/>
              </a:rPr>
              <a:t> </a:t>
            </a:r>
            <a:r>
              <a:rPr lang="en-CA" sz="1200" b="1" dirty="0">
                <a:solidFill>
                  <a:srgbClr val="2A6DBC"/>
                </a:solidFill>
                <a:latin typeface="Arial" panose="020B0604020202020204" pitchFamily="34" charset="0"/>
                <a:cs typeface="Arial" panose="020B0604020202020204" pitchFamily="34" charset="0"/>
              </a:rPr>
              <a:t>4</a:t>
            </a:r>
            <a:r>
              <a:rPr lang="en-CA" sz="1200" dirty="0">
                <a:solidFill>
                  <a:srgbClr val="2A6DBC"/>
                </a:solidFill>
                <a:latin typeface="Arial" panose="020B0604020202020204" pitchFamily="34" charset="0"/>
                <a:cs typeface="Arial" panose="020B0604020202020204" pitchFamily="34" charset="0"/>
              </a:rPr>
              <a:t>, e228 (2006).</a:t>
            </a:r>
            <a:endParaRPr lang="en-CA" sz="1200" dirty="0">
              <a:solidFill>
                <a:srgbClr val="2A6DBC"/>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46253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24928-E384-104A-A674-A021E6CE6F9C}"/>
              </a:ext>
            </a:extLst>
          </p:cNvPr>
          <p:cNvSpPr>
            <a:spLocks noGrp="1"/>
          </p:cNvSpPr>
          <p:nvPr>
            <p:ph type="title"/>
          </p:nvPr>
        </p:nvSpPr>
        <p:spPr/>
        <p:txBody>
          <a:bodyPr/>
          <a:lstStyle/>
          <a:p>
            <a:r>
              <a:rPr lang="en-US" sz="3600" dirty="0">
                <a:latin typeface="+mn-lt"/>
              </a:rPr>
              <a:t>Does that work?</a:t>
            </a:r>
          </a:p>
        </p:txBody>
      </p:sp>
      <p:pic>
        <p:nvPicPr>
          <p:cNvPr id="7" name="Picture 6">
            <a:hlinkClick r:id="rId3"/>
            <a:extLst>
              <a:ext uri="{FF2B5EF4-FFF2-40B4-BE49-F238E27FC236}">
                <a16:creationId xmlns:a16="http://schemas.microsoft.com/office/drawing/2014/main" id="{A172B5B1-08A6-A545-AB6C-D92BB8835F44}"/>
              </a:ext>
            </a:extLst>
          </p:cNvPr>
          <p:cNvPicPr>
            <a:picLocks noChangeAspect="1"/>
          </p:cNvPicPr>
          <p:nvPr/>
        </p:nvPicPr>
        <p:blipFill>
          <a:blip r:embed="rId4"/>
          <a:stretch>
            <a:fillRect/>
          </a:stretch>
        </p:blipFill>
        <p:spPr>
          <a:xfrm>
            <a:off x="2232660" y="1975743"/>
            <a:ext cx="7454900" cy="233680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8" name="TextBox 7">
            <a:extLst>
              <a:ext uri="{FF2B5EF4-FFF2-40B4-BE49-F238E27FC236}">
                <a16:creationId xmlns:a16="http://schemas.microsoft.com/office/drawing/2014/main" id="{E774CD26-9AB2-2048-87B0-62CC234E299E}"/>
              </a:ext>
            </a:extLst>
          </p:cNvPr>
          <p:cNvSpPr txBox="1"/>
          <p:nvPr/>
        </p:nvSpPr>
        <p:spPr>
          <a:xfrm>
            <a:off x="1684177" y="4813697"/>
            <a:ext cx="1600357" cy="510778"/>
          </a:xfrm>
          <a:prstGeom prst="roundRect">
            <a:avLst/>
          </a:prstGeom>
          <a:solidFill>
            <a:srgbClr val="FA8202"/>
          </a:solidFill>
        </p:spPr>
        <p:txBody>
          <a:bodyPr wrap="none" rtlCol="0" anchor="ctr">
            <a:spAutoFit/>
          </a:bodyPr>
          <a:lstStyle/>
          <a:p>
            <a:r>
              <a:rPr lang="en-US" dirty="0">
                <a:solidFill>
                  <a:srgbClr val="5B0001"/>
                </a:solidFill>
                <a:latin typeface="+mn-lt"/>
              </a:rPr>
              <a:t>Click here</a:t>
            </a:r>
          </a:p>
        </p:txBody>
      </p:sp>
      <p:sp>
        <p:nvSpPr>
          <p:cNvPr id="15" name="Rectangle 14">
            <a:extLst>
              <a:ext uri="{FF2B5EF4-FFF2-40B4-BE49-F238E27FC236}">
                <a16:creationId xmlns:a16="http://schemas.microsoft.com/office/drawing/2014/main" id="{E0FCAA73-C8D3-DE4E-8197-1482A7E5622E}"/>
              </a:ext>
            </a:extLst>
          </p:cNvPr>
          <p:cNvSpPr/>
          <p:nvPr/>
        </p:nvSpPr>
        <p:spPr>
          <a:xfrm>
            <a:off x="4008120" y="4884420"/>
            <a:ext cx="7056120" cy="369332"/>
          </a:xfrm>
          <a:prstGeom prst="rect">
            <a:avLst/>
          </a:prstGeom>
        </p:spPr>
        <p:txBody>
          <a:bodyPr wrap="square" anchor="ctr">
            <a:spAutoFit/>
          </a:bodyPr>
          <a:lstStyle/>
          <a:p>
            <a:r>
              <a:rPr lang="en-CA" sz="1800" dirty="0">
                <a:solidFill>
                  <a:srgbClr val="2A6DBC"/>
                </a:solidFill>
                <a:latin typeface="+mn-lt"/>
                <a:hlinkClick r:id="rId3">
                  <a:extLst>
                    <a:ext uri="{A12FA001-AC4F-418D-AE19-62706E023703}">
                      <ahyp:hlinkClr xmlns:ahyp="http://schemas.microsoft.com/office/drawing/2018/hyperlinkcolor" val="tx"/>
                    </a:ext>
                  </a:extLst>
                </a:hlinkClick>
              </a:rPr>
              <a:t>https://twitter.com/emmabell42/status/1133439189519876097</a:t>
            </a:r>
            <a:endParaRPr lang="en-US" sz="1800" dirty="0">
              <a:solidFill>
                <a:srgbClr val="2A6DBC"/>
              </a:solidFill>
              <a:latin typeface="+mn-lt"/>
            </a:endParaRPr>
          </a:p>
        </p:txBody>
      </p:sp>
      <p:cxnSp>
        <p:nvCxnSpPr>
          <p:cNvPr id="17" name="Straight Arrow Connector 16">
            <a:extLst>
              <a:ext uri="{FF2B5EF4-FFF2-40B4-BE49-F238E27FC236}">
                <a16:creationId xmlns:a16="http://schemas.microsoft.com/office/drawing/2014/main" id="{F936DE3B-949C-0D49-BE55-5BFC815A7DB4}"/>
              </a:ext>
            </a:extLst>
          </p:cNvPr>
          <p:cNvCxnSpPr>
            <a:cxnSpLocks/>
          </p:cNvCxnSpPr>
          <p:nvPr/>
        </p:nvCxnSpPr>
        <p:spPr bwMode="auto">
          <a:xfrm>
            <a:off x="3391214" y="5069086"/>
            <a:ext cx="612000" cy="0"/>
          </a:xfrm>
          <a:prstGeom prst="straightConnector1">
            <a:avLst/>
          </a:prstGeom>
          <a:solidFill>
            <a:schemeClr val="accent1"/>
          </a:solidFill>
          <a:ln w="57150" cap="flat" cmpd="sng" algn="ctr">
            <a:solidFill>
              <a:srgbClr val="C30003"/>
            </a:solidFill>
            <a:prstDash val="solid"/>
            <a:round/>
            <a:headEnd type="none" w="sm" len="sm"/>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8615634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40152-28F9-7444-89A0-095C405443C7}"/>
              </a:ext>
            </a:extLst>
          </p:cNvPr>
          <p:cNvSpPr>
            <a:spLocks noGrp="1"/>
          </p:cNvSpPr>
          <p:nvPr>
            <p:ph type="title"/>
          </p:nvPr>
        </p:nvSpPr>
        <p:spPr>
          <a:xfrm>
            <a:off x="914399" y="311552"/>
            <a:ext cx="10363200" cy="1143000"/>
          </a:xfrm>
        </p:spPr>
        <p:txBody>
          <a:bodyPr/>
          <a:lstStyle/>
          <a:p>
            <a:r>
              <a:rPr lang="en-US" sz="3200" dirty="0">
                <a:latin typeface="+mn-lt"/>
              </a:rPr>
              <a:t>What are some common hurdles in using publicly available functional genomics data?</a:t>
            </a:r>
          </a:p>
        </p:txBody>
      </p:sp>
      <p:sp>
        <p:nvSpPr>
          <p:cNvPr id="4" name="Content Placeholder 3">
            <a:extLst>
              <a:ext uri="{FF2B5EF4-FFF2-40B4-BE49-F238E27FC236}">
                <a16:creationId xmlns:a16="http://schemas.microsoft.com/office/drawing/2014/main" id="{B6473C11-CD7D-A141-BE1C-D8B608DD66E4}"/>
              </a:ext>
            </a:extLst>
          </p:cNvPr>
          <p:cNvSpPr>
            <a:spLocks noGrp="1"/>
          </p:cNvSpPr>
          <p:nvPr>
            <p:ph sz="half" idx="1"/>
          </p:nvPr>
        </p:nvSpPr>
        <p:spPr>
          <a:xfrm>
            <a:off x="914399" y="1524000"/>
            <a:ext cx="10363200" cy="4572000"/>
          </a:xfrm>
        </p:spPr>
        <p:txBody>
          <a:bodyPr/>
          <a:lstStyle/>
          <a:p>
            <a:r>
              <a:rPr lang="en-US" dirty="0"/>
              <a:t>Databases can be confusing to navigate</a:t>
            </a:r>
          </a:p>
          <a:p>
            <a:r>
              <a:rPr lang="en-US" dirty="0"/>
              <a:t>The accompanying metadata can be incoherent, inconsistent, and/or incomplete</a:t>
            </a:r>
          </a:p>
          <a:p>
            <a:r>
              <a:rPr lang="en-US" dirty="0"/>
              <a:t>Researchers withhold data</a:t>
            </a:r>
          </a:p>
          <a:p>
            <a:endParaRPr lang="en-US" dirty="0"/>
          </a:p>
        </p:txBody>
      </p:sp>
    </p:spTree>
    <p:extLst>
      <p:ext uri="{BB962C8B-B14F-4D97-AF65-F5344CB8AC3E}">
        <p14:creationId xmlns:p14="http://schemas.microsoft.com/office/powerpoint/2010/main" val="40457129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40152-28F9-7444-89A0-095C405443C7}"/>
              </a:ext>
            </a:extLst>
          </p:cNvPr>
          <p:cNvSpPr>
            <a:spLocks noGrp="1"/>
          </p:cNvSpPr>
          <p:nvPr>
            <p:ph type="title"/>
          </p:nvPr>
        </p:nvSpPr>
        <p:spPr>
          <a:xfrm>
            <a:off x="914400" y="647700"/>
            <a:ext cx="10363200" cy="1143000"/>
          </a:xfrm>
        </p:spPr>
        <p:txBody>
          <a:bodyPr/>
          <a:lstStyle/>
          <a:p>
            <a:r>
              <a:rPr lang="en-US" sz="3200" dirty="0">
                <a:latin typeface="+mn-lt"/>
              </a:rPr>
              <a:t>Why is data sharing in functional genomics such a big problem?</a:t>
            </a:r>
          </a:p>
        </p:txBody>
      </p:sp>
      <p:sp>
        <p:nvSpPr>
          <p:cNvPr id="4" name="Content Placeholder 3">
            <a:extLst>
              <a:ext uri="{FF2B5EF4-FFF2-40B4-BE49-F238E27FC236}">
                <a16:creationId xmlns:a16="http://schemas.microsoft.com/office/drawing/2014/main" id="{B6473C11-CD7D-A141-BE1C-D8B608DD66E4}"/>
              </a:ext>
            </a:extLst>
          </p:cNvPr>
          <p:cNvSpPr>
            <a:spLocks noGrp="1"/>
          </p:cNvSpPr>
          <p:nvPr>
            <p:ph sz="half" idx="1"/>
          </p:nvPr>
        </p:nvSpPr>
        <p:spPr>
          <a:xfrm>
            <a:off x="914400" y="2006600"/>
            <a:ext cx="5729468" cy="4089400"/>
          </a:xfrm>
        </p:spPr>
        <p:txBody>
          <a:bodyPr/>
          <a:lstStyle/>
          <a:p>
            <a:r>
              <a:rPr lang="en-US" dirty="0"/>
              <a:t>Poor widespread understanding of:</a:t>
            </a:r>
          </a:p>
          <a:p>
            <a:pPr lvl="1"/>
            <a:r>
              <a:rPr lang="en-US" sz="2800" dirty="0"/>
              <a:t>Research data management</a:t>
            </a:r>
          </a:p>
          <a:p>
            <a:pPr lvl="1"/>
            <a:r>
              <a:rPr lang="en-US" sz="2800" dirty="0"/>
              <a:t>Open data</a:t>
            </a:r>
          </a:p>
          <a:p>
            <a:pPr lvl="1"/>
            <a:r>
              <a:rPr lang="en-US" sz="2800" dirty="0"/>
              <a:t>Findable Accessible Interoperable Reusable (FAIR) data</a:t>
            </a:r>
          </a:p>
        </p:txBody>
      </p:sp>
      <p:pic>
        <p:nvPicPr>
          <p:cNvPr id="5" name="Content Placeholder 4">
            <a:extLst>
              <a:ext uri="{FF2B5EF4-FFF2-40B4-BE49-F238E27FC236}">
                <a16:creationId xmlns:a16="http://schemas.microsoft.com/office/drawing/2014/main" id="{DEC84D60-3013-EA4F-8D7D-5FECCF545AC0}"/>
              </a:ext>
            </a:extLst>
          </p:cNvPr>
          <p:cNvPicPr>
            <a:picLocks noGrp="1" noChangeAspect="1"/>
          </p:cNvPicPr>
          <p:nvPr>
            <p:ph sz="half" idx="2"/>
          </p:nvPr>
        </p:nvPicPr>
        <p:blipFill>
          <a:blip r:embed="rId2"/>
          <a:stretch>
            <a:fillRect/>
          </a:stretch>
        </p:blipFill>
        <p:spPr>
          <a:xfrm>
            <a:off x="6937857" y="2006600"/>
            <a:ext cx="4590046" cy="3557286"/>
          </a:xfrm>
          <a:prstGeom prst="rect">
            <a:avLst/>
          </a:prstGeom>
        </p:spPr>
      </p:pic>
      <p:sp>
        <p:nvSpPr>
          <p:cNvPr id="3" name="Rectangle 2">
            <a:extLst>
              <a:ext uri="{FF2B5EF4-FFF2-40B4-BE49-F238E27FC236}">
                <a16:creationId xmlns:a16="http://schemas.microsoft.com/office/drawing/2014/main" id="{85835ED6-7C7A-EE44-997C-71117C4F8F7F}"/>
              </a:ext>
            </a:extLst>
          </p:cNvPr>
          <p:cNvSpPr/>
          <p:nvPr/>
        </p:nvSpPr>
        <p:spPr>
          <a:xfrm>
            <a:off x="148541" y="6400800"/>
            <a:ext cx="9325337" cy="276999"/>
          </a:xfrm>
          <a:prstGeom prst="rect">
            <a:avLst/>
          </a:prstGeom>
        </p:spPr>
        <p:txBody>
          <a:bodyPr wrap="square">
            <a:spAutoFit/>
          </a:bodyPr>
          <a:lstStyle/>
          <a:p>
            <a:r>
              <a:rPr lang="en-CA" sz="1200" dirty="0" err="1">
                <a:solidFill>
                  <a:srgbClr val="2A6DBC"/>
                </a:solidFill>
                <a:latin typeface="+mn-lt"/>
              </a:rPr>
              <a:t>Higman</a:t>
            </a:r>
            <a:r>
              <a:rPr lang="en-CA" sz="1200" dirty="0">
                <a:solidFill>
                  <a:srgbClr val="2A6DBC"/>
                </a:solidFill>
                <a:latin typeface="+mn-lt"/>
              </a:rPr>
              <a:t>, R., </a:t>
            </a:r>
            <a:r>
              <a:rPr lang="en-CA" sz="1200" dirty="0" err="1">
                <a:solidFill>
                  <a:srgbClr val="2A6DBC"/>
                </a:solidFill>
                <a:latin typeface="+mn-lt"/>
              </a:rPr>
              <a:t>Bangert</a:t>
            </a:r>
            <a:r>
              <a:rPr lang="en-CA" sz="1200" dirty="0">
                <a:solidFill>
                  <a:srgbClr val="2A6DBC"/>
                </a:solidFill>
                <a:latin typeface="+mn-lt"/>
              </a:rPr>
              <a:t>, D. &amp; Jones, S. </a:t>
            </a:r>
            <a:r>
              <a:rPr lang="en-CA" sz="1200" i="1" dirty="0">
                <a:solidFill>
                  <a:srgbClr val="2A6DBC"/>
                </a:solidFill>
                <a:latin typeface="+mn-lt"/>
              </a:rPr>
              <a:t>Insights UKSG J.</a:t>
            </a:r>
            <a:r>
              <a:rPr lang="en-CA" sz="1200" dirty="0">
                <a:solidFill>
                  <a:srgbClr val="2A6DBC"/>
                </a:solidFill>
                <a:latin typeface="+mn-lt"/>
              </a:rPr>
              <a:t> </a:t>
            </a:r>
            <a:r>
              <a:rPr lang="en-CA" sz="1200" b="1" dirty="0">
                <a:solidFill>
                  <a:srgbClr val="2A6DBC"/>
                </a:solidFill>
                <a:latin typeface="+mn-lt"/>
              </a:rPr>
              <a:t>32</a:t>
            </a:r>
            <a:r>
              <a:rPr lang="en-CA" sz="1200" dirty="0">
                <a:solidFill>
                  <a:srgbClr val="2A6DBC"/>
                </a:solidFill>
                <a:latin typeface="+mn-lt"/>
              </a:rPr>
              <a:t>, (2019).</a:t>
            </a:r>
            <a:endParaRPr lang="en-CA" sz="1200" dirty="0">
              <a:solidFill>
                <a:srgbClr val="2A6DBC"/>
              </a:solidFill>
              <a:effectLst/>
              <a:latin typeface="+mn-lt"/>
            </a:endParaRPr>
          </a:p>
        </p:txBody>
      </p:sp>
    </p:spTree>
    <p:extLst>
      <p:ext uri="{BB962C8B-B14F-4D97-AF65-F5344CB8AC3E}">
        <p14:creationId xmlns:p14="http://schemas.microsoft.com/office/powerpoint/2010/main" val="25501493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40152-28F9-7444-89A0-095C405443C7}"/>
              </a:ext>
            </a:extLst>
          </p:cNvPr>
          <p:cNvSpPr>
            <a:spLocks noGrp="1"/>
          </p:cNvSpPr>
          <p:nvPr>
            <p:ph type="title"/>
          </p:nvPr>
        </p:nvSpPr>
        <p:spPr>
          <a:xfrm>
            <a:off x="914400" y="762000"/>
            <a:ext cx="10363200" cy="1143000"/>
          </a:xfrm>
        </p:spPr>
        <p:txBody>
          <a:bodyPr/>
          <a:lstStyle/>
          <a:p>
            <a:r>
              <a:rPr lang="en-US" sz="3200" dirty="0">
                <a:latin typeface="+mn-lt"/>
              </a:rPr>
              <a:t>Why is data sharing in functional genomics such a big problem?</a:t>
            </a:r>
          </a:p>
        </p:txBody>
      </p:sp>
      <p:sp>
        <p:nvSpPr>
          <p:cNvPr id="6" name="Content Placeholder 3">
            <a:extLst>
              <a:ext uri="{FF2B5EF4-FFF2-40B4-BE49-F238E27FC236}">
                <a16:creationId xmlns:a16="http://schemas.microsoft.com/office/drawing/2014/main" id="{0AA9F144-984C-854C-92BD-5013A99B27E9}"/>
              </a:ext>
            </a:extLst>
          </p:cNvPr>
          <p:cNvSpPr txBox="1">
            <a:spLocks/>
          </p:cNvSpPr>
          <p:nvPr/>
        </p:nvSpPr>
        <p:spPr bwMode="auto">
          <a:xfrm>
            <a:off x="6460603" y="1524000"/>
            <a:ext cx="5080000" cy="1323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1" fontAlgn="base" hangingPunct="1">
              <a:spcBef>
                <a:spcPct val="20000"/>
              </a:spcBef>
              <a:spcAft>
                <a:spcPct val="0"/>
              </a:spcAft>
              <a:buClr>
                <a:srgbClr val="C6B46A"/>
              </a:buClr>
              <a:buChar char="•"/>
              <a:defRPr sz="2800">
                <a:solidFill>
                  <a:srgbClr val="2A6EBB"/>
                </a:solidFill>
                <a:latin typeface="+mn-lt"/>
                <a:ea typeface="MS PGothic" panose="020B0600070205080204" pitchFamily="34" charset="-128"/>
                <a:cs typeface="+mn-cs"/>
              </a:defRPr>
            </a:lvl1pPr>
            <a:lvl2pPr marL="742950" indent="-285750" algn="l" rtl="0" eaLnBrk="1" fontAlgn="base" hangingPunct="1">
              <a:spcBef>
                <a:spcPct val="20000"/>
              </a:spcBef>
              <a:spcAft>
                <a:spcPct val="0"/>
              </a:spcAft>
              <a:buClr>
                <a:srgbClr val="C6B46A"/>
              </a:buClr>
              <a:buChar char="–"/>
              <a:defRPr sz="2400">
                <a:solidFill>
                  <a:srgbClr val="2A6EBB"/>
                </a:solidFill>
                <a:latin typeface="+mn-lt"/>
                <a:ea typeface="MS PGothic" panose="020B0600070205080204" pitchFamily="34" charset="-128"/>
              </a:defRPr>
            </a:lvl2pPr>
            <a:lvl3pPr marL="1143000" indent="-228600" algn="l" rtl="0" eaLnBrk="1" fontAlgn="base" hangingPunct="1">
              <a:spcBef>
                <a:spcPct val="20000"/>
              </a:spcBef>
              <a:spcAft>
                <a:spcPct val="0"/>
              </a:spcAft>
              <a:buClr>
                <a:srgbClr val="C6B46A"/>
              </a:buClr>
              <a:buChar char="•"/>
              <a:defRPr sz="2000">
                <a:solidFill>
                  <a:srgbClr val="2A6EBB"/>
                </a:solidFill>
                <a:latin typeface="+mn-lt"/>
                <a:ea typeface="MS PGothic" panose="020B0600070205080204" pitchFamily="34" charset="-128"/>
              </a:defRPr>
            </a:lvl3pPr>
            <a:lvl4pPr marL="1600200" indent="-228600" algn="l" rtl="0" eaLnBrk="1" fontAlgn="base" hangingPunct="1">
              <a:spcBef>
                <a:spcPct val="20000"/>
              </a:spcBef>
              <a:spcAft>
                <a:spcPct val="0"/>
              </a:spcAft>
              <a:buClr>
                <a:srgbClr val="C6B46A"/>
              </a:buClr>
              <a:buChar char="–"/>
              <a:defRPr sz="1800">
                <a:solidFill>
                  <a:srgbClr val="2A6EBB"/>
                </a:solidFill>
                <a:latin typeface="+mn-lt"/>
                <a:ea typeface="MS PGothic" panose="020B0600070205080204" pitchFamily="34" charset="-128"/>
              </a:defRPr>
            </a:lvl4pPr>
            <a:lvl5pPr marL="2057400" indent="-228600" algn="l" rtl="0" eaLnBrk="1" fontAlgn="base" hangingPunct="1">
              <a:spcBef>
                <a:spcPct val="20000"/>
              </a:spcBef>
              <a:spcAft>
                <a:spcPct val="0"/>
              </a:spcAft>
              <a:buClr>
                <a:srgbClr val="C6B46A"/>
              </a:buClr>
              <a:buChar char="»"/>
              <a:defRPr sz="1800">
                <a:solidFill>
                  <a:srgbClr val="2A6EBB"/>
                </a:solidFill>
                <a:latin typeface="+mn-lt"/>
                <a:ea typeface="MS PGothic" panose="020B0600070205080204" pitchFamily="34" charset="-128"/>
              </a:defRPr>
            </a:lvl5pPr>
            <a:lvl6pPr marL="2514600" indent="-228600" algn="l" rtl="0" eaLnBrk="1" fontAlgn="base" hangingPunct="1">
              <a:spcBef>
                <a:spcPct val="20000"/>
              </a:spcBef>
              <a:spcAft>
                <a:spcPct val="0"/>
              </a:spcAft>
              <a:buClr>
                <a:srgbClr val="C6B46A"/>
              </a:buClr>
              <a:buChar char="»"/>
              <a:defRPr sz="1800">
                <a:solidFill>
                  <a:srgbClr val="2A6EBB"/>
                </a:solidFill>
                <a:latin typeface="+mn-lt"/>
                <a:ea typeface="+mn-ea"/>
              </a:defRPr>
            </a:lvl6pPr>
            <a:lvl7pPr marL="2971800" indent="-228600" algn="l" rtl="0" eaLnBrk="1" fontAlgn="base" hangingPunct="1">
              <a:spcBef>
                <a:spcPct val="20000"/>
              </a:spcBef>
              <a:spcAft>
                <a:spcPct val="0"/>
              </a:spcAft>
              <a:buClr>
                <a:srgbClr val="C6B46A"/>
              </a:buClr>
              <a:buChar char="»"/>
              <a:defRPr sz="1800">
                <a:solidFill>
                  <a:srgbClr val="2A6EBB"/>
                </a:solidFill>
                <a:latin typeface="+mn-lt"/>
                <a:ea typeface="+mn-ea"/>
              </a:defRPr>
            </a:lvl7pPr>
            <a:lvl8pPr marL="3429000" indent="-228600" algn="l" rtl="0" eaLnBrk="1" fontAlgn="base" hangingPunct="1">
              <a:spcBef>
                <a:spcPct val="20000"/>
              </a:spcBef>
              <a:spcAft>
                <a:spcPct val="0"/>
              </a:spcAft>
              <a:buClr>
                <a:srgbClr val="C6B46A"/>
              </a:buClr>
              <a:buChar char="»"/>
              <a:defRPr sz="1800">
                <a:solidFill>
                  <a:srgbClr val="2A6EBB"/>
                </a:solidFill>
                <a:latin typeface="+mn-lt"/>
                <a:ea typeface="+mn-ea"/>
              </a:defRPr>
            </a:lvl8pPr>
            <a:lvl9pPr marL="3886200" indent="-228600" algn="l" rtl="0" eaLnBrk="1" fontAlgn="base" hangingPunct="1">
              <a:spcBef>
                <a:spcPct val="20000"/>
              </a:spcBef>
              <a:spcAft>
                <a:spcPct val="0"/>
              </a:spcAft>
              <a:buClr>
                <a:srgbClr val="C6B46A"/>
              </a:buClr>
              <a:buChar char="»"/>
              <a:defRPr sz="1800">
                <a:solidFill>
                  <a:srgbClr val="2A6EBB"/>
                </a:solidFill>
                <a:latin typeface="+mn-lt"/>
                <a:ea typeface="+mn-ea"/>
              </a:defRPr>
            </a:lvl9pPr>
          </a:lstStyle>
          <a:p>
            <a:endParaRPr lang="en-US" kern="0" dirty="0"/>
          </a:p>
        </p:txBody>
      </p:sp>
      <p:sp>
        <p:nvSpPr>
          <p:cNvPr id="11" name="Content Placeholder 10">
            <a:extLst>
              <a:ext uri="{FF2B5EF4-FFF2-40B4-BE49-F238E27FC236}">
                <a16:creationId xmlns:a16="http://schemas.microsoft.com/office/drawing/2014/main" id="{D0F1CBE6-0A37-0B48-95D5-640A7EA022D7}"/>
              </a:ext>
            </a:extLst>
          </p:cNvPr>
          <p:cNvSpPr>
            <a:spLocks noGrp="1"/>
          </p:cNvSpPr>
          <p:nvPr>
            <p:ph sz="half" idx="2"/>
          </p:nvPr>
        </p:nvSpPr>
        <p:spPr>
          <a:xfrm>
            <a:off x="6197600" y="2070100"/>
            <a:ext cx="5575300" cy="4025900"/>
          </a:xfrm>
        </p:spPr>
        <p:txBody>
          <a:bodyPr/>
          <a:lstStyle/>
          <a:p>
            <a:pPr marL="0" indent="0">
              <a:lnSpc>
                <a:spcPct val="114000"/>
              </a:lnSpc>
              <a:buNone/>
            </a:pPr>
            <a:r>
              <a:rPr lang="en-CA" dirty="0">
                <a:solidFill>
                  <a:srgbClr val="C30003"/>
                </a:solidFill>
              </a:rPr>
              <a:t>pet bio·​in·​for·​mat·​</a:t>
            </a:r>
            <a:r>
              <a:rPr lang="en-CA" dirty="0" err="1">
                <a:solidFill>
                  <a:srgbClr val="C30003"/>
                </a:solidFill>
              </a:rPr>
              <a:t>ician</a:t>
            </a:r>
            <a:endParaRPr lang="en-CA" dirty="0">
              <a:solidFill>
                <a:srgbClr val="C30003"/>
              </a:solidFill>
            </a:endParaRPr>
          </a:p>
          <a:p>
            <a:pPr marL="0" indent="0">
              <a:lnSpc>
                <a:spcPct val="114000"/>
              </a:lnSpc>
              <a:buNone/>
            </a:pPr>
            <a:r>
              <a:rPr lang="en-CA" sz="2400" dirty="0">
                <a:solidFill>
                  <a:srgbClr val="FA8202"/>
                </a:solidFill>
              </a:rPr>
              <a:t>/pet ˌˈ</a:t>
            </a:r>
            <a:r>
              <a:rPr lang="en-CA" sz="2400" dirty="0" err="1">
                <a:solidFill>
                  <a:srgbClr val="FA8202"/>
                </a:solidFill>
              </a:rPr>
              <a:t>bī</a:t>
            </a:r>
            <a:r>
              <a:rPr lang="en-CA" sz="2400" dirty="0">
                <a:solidFill>
                  <a:srgbClr val="FA8202"/>
                </a:solidFill>
              </a:rPr>
              <a:t>-</a:t>
            </a:r>
            <a:r>
              <a:rPr lang="en-CA" sz="2400" dirty="0" err="1">
                <a:solidFill>
                  <a:srgbClr val="FA8202"/>
                </a:solidFill>
              </a:rPr>
              <a:t>ō</a:t>
            </a:r>
            <a:r>
              <a:rPr lang="en-CA" sz="2400" dirty="0">
                <a:solidFill>
                  <a:srgbClr val="FA8202"/>
                </a:solidFill>
              </a:rPr>
              <a:t>-in-​</a:t>
            </a:r>
            <a:r>
              <a:rPr lang="en-CA" sz="2400" dirty="0" err="1">
                <a:solidFill>
                  <a:srgbClr val="FA8202"/>
                </a:solidFill>
              </a:rPr>
              <a:t>fər</a:t>
            </a:r>
            <a:r>
              <a:rPr lang="en-CA" sz="2400" dirty="0">
                <a:solidFill>
                  <a:srgbClr val="FA8202"/>
                </a:solidFill>
              </a:rPr>
              <a:t>-​</a:t>
            </a:r>
            <a:r>
              <a:rPr lang="en-CA" sz="2400" dirty="0" err="1">
                <a:solidFill>
                  <a:srgbClr val="FA8202"/>
                </a:solidFill>
              </a:rPr>
              <a:t>mə</a:t>
            </a:r>
            <a:r>
              <a:rPr lang="en-CA" sz="2400" dirty="0">
                <a:solidFill>
                  <a:srgbClr val="FA8202"/>
                </a:solidFill>
              </a:rPr>
              <a:t>-​ˈ</a:t>
            </a:r>
            <a:r>
              <a:rPr lang="en-CA" sz="2400" dirty="0" err="1">
                <a:solidFill>
                  <a:srgbClr val="FA8202"/>
                </a:solidFill>
              </a:rPr>
              <a:t>ti</a:t>
            </a:r>
            <a:r>
              <a:rPr lang="en-CA" sz="2400" dirty="0">
                <a:solidFill>
                  <a:srgbClr val="FA8202"/>
                </a:solidFill>
              </a:rPr>
              <a:t>-​</a:t>
            </a:r>
            <a:r>
              <a:rPr lang="en-CA" sz="2400" dirty="0" err="1">
                <a:solidFill>
                  <a:srgbClr val="FA8202"/>
                </a:solidFill>
              </a:rPr>
              <a:t>shən</a:t>
            </a:r>
            <a:r>
              <a:rPr lang="en-CA" sz="2400" dirty="0">
                <a:solidFill>
                  <a:srgbClr val="FA8202"/>
                </a:solidFill>
              </a:rPr>
              <a:t>/</a:t>
            </a:r>
          </a:p>
          <a:p>
            <a:pPr marL="0" indent="0">
              <a:lnSpc>
                <a:spcPct val="114000"/>
              </a:lnSpc>
              <a:buNone/>
            </a:pPr>
            <a:r>
              <a:rPr lang="en-CA" sz="2000" i="1" dirty="0">
                <a:solidFill>
                  <a:srgbClr val="C30003"/>
                </a:solidFill>
              </a:rPr>
              <a:t>noun (computing)</a:t>
            </a:r>
          </a:p>
          <a:p>
            <a:pPr marL="0" indent="0">
              <a:lnSpc>
                <a:spcPct val="114000"/>
              </a:lnSpc>
              <a:buNone/>
            </a:pPr>
            <a:r>
              <a:rPr lang="en-CA" sz="2400" i="1" dirty="0">
                <a:solidFill>
                  <a:srgbClr val="C30003"/>
                </a:solidFill>
              </a:rPr>
              <a:t>“</a:t>
            </a:r>
            <a:r>
              <a:rPr lang="en-CA" sz="2400" dirty="0">
                <a:solidFill>
                  <a:srgbClr val="C30003"/>
                </a:solidFill>
              </a:rPr>
              <a:t>a single bioinformatician employed within a laboratory based group</a:t>
            </a:r>
            <a:r>
              <a:rPr lang="en-CA" sz="2400" i="1" dirty="0">
                <a:solidFill>
                  <a:srgbClr val="C30003"/>
                </a:solidFill>
              </a:rPr>
              <a:t>”</a:t>
            </a:r>
          </a:p>
          <a:p>
            <a:pPr marL="0" indent="0">
              <a:lnSpc>
                <a:spcPct val="114000"/>
              </a:lnSpc>
              <a:buNone/>
            </a:pPr>
            <a:r>
              <a:rPr lang="en-CA" sz="2400" dirty="0">
                <a:solidFill>
                  <a:srgbClr val="FA8202"/>
                </a:solidFill>
              </a:rPr>
              <a:t>“Don’t worry”, the lead PI said,  “we’ve put money on the application to fund a [pet] bioinformatician.”</a:t>
            </a:r>
            <a:r>
              <a:rPr lang="en-CA" sz="2400" i="1" dirty="0">
                <a:solidFill>
                  <a:srgbClr val="FA8202"/>
                </a:solidFill>
              </a:rPr>
              <a:t> </a:t>
            </a:r>
            <a:endParaRPr lang="en-US" sz="2400" i="1" dirty="0">
              <a:solidFill>
                <a:srgbClr val="FA8202"/>
              </a:solidFill>
            </a:endParaRPr>
          </a:p>
        </p:txBody>
      </p:sp>
      <p:pic>
        <p:nvPicPr>
          <p:cNvPr id="12" name="Picture 11">
            <a:extLst>
              <a:ext uri="{FF2B5EF4-FFF2-40B4-BE49-F238E27FC236}">
                <a16:creationId xmlns:a16="http://schemas.microsoft.com/office/drawing/2014/main" id="{B44E02EB-5824-8842-96D9-8CF28B215D99}"/>
              </a:ext>
            </a:extLst>
          </p:cNvPr>
          <p:cNvPicPr>
            <a:picLocks noChangeAspect="1"/>
          </p:cNvPicPr>
          <p:nvPr/>
        </p:nvPicPr>
        <p:blipFill>
          <a:blip r:embed="rId2"/>
          <a:stretch>
            <a:fillRect/>
          </a:stretch>
        </p:blipFill>
        <p:spPr>
          <a:xfrm>
            <a:off x="952500" y="2070100"/>
            <a:ext cx="4686300" cy="1554535"/>
          </a:xfrm>
          <a:prstGeom prst="rect">
            <a:avLst/>
          </a:prstGeom>
        </p:spPr>
      </p:pic>
      <p:sp>
        <p:nvSpPr>
          <p:cNvPr id="13" name="Rectangle 12">
            <a:extLst>
              <a:ext uri="{FF2B5EF4-FFF2-40B4-BE49-F238E27FC236}">
                <a16:creationId xmlns:a16="http://schemas.microsoft.com/office/drawing/2014/main" id="{5B8B74F8-06BF-854E-88D3-935AD77DDC50}"/>
              </a:ext>
            </a:extLst>
          </p:cNvPr>
          <p:cNvSpPr/>
          <p:nvPr/>
        </p:nvSpPr>
        <p:spPr>
          <a:xfrm>
            <a:off x="199502" y="6365101"/>
            <a:ext cx="9795397" cy="276999"/>
          </a:xfrm>
          <a:prstGeom prst="rect">
            <a:avLst/>
          </a:prstGeom>
        </p:spPr>
        <p:txBody>
          <a:bodyPr wrap="square">
            <a:spAutoFit/>
          </a:bodyPr>
          <a:lstStyle/>
          <a:p>
            <a:r>
              <a:rPr lang="en-CA" sz="1200" dirty="0">
                <a:solidFill>
                  <a:srgbClr val="2A6DBC"/>
                </a:solidFill>
                <a:latin typeface="+mn-lt"/>
              </a:rPr>
              <a:t>Watson, M. </a:t>
            </a:r>
            <a:r>
              <a:rPr lang="en-CA" sz="1200" i="1" dirty="0" err="1">
                <a:solidFill>
                  <a:srgbClr val="2A6DBC"/>
                </a:solidFill>
                <a:latin typeface="+mn-lt"/>
              </a:rPr>
              <a:t>Opiniomics</a:t>
            </a:r>
            <a:r>
              <a:rPr lang="en-CA" sz="1200" dirty="0">
                <a:solidFill>
                  <a:srgbClr val="2A6DBC"/>
                </a:solidFill>
                <a:latin typeface="+mn-lt"/>
              </a:rPr>
              <a:t> (2013). Available at: </a:t>
            </a:r>
            <a:r>
              <a:rPr lang="en-CA" sz="1200" dirty="0">
                <a:solidFill>
                  <a:srgbClr val="2A6DBC"/>
                </a:solidFill>
                <a:latin typeface="+mn-lt"/>
                <a:hlinkClick r:id="rId3">
                  <a:extLst>
                    <a:ext uri="{A12FA001-AC4F-418D-AE19-62706E023703}">
                      <ahyp:hlinkClr xmlns:ahyp="http://schemas.microsoft.com/office/drawing/2018/hyperlinkcolor" val="tx"/>
                    </a:ext>
                  </a:extLst>
                </a:hlinkClick>
              </a:rPr>
              <a:t>http://biomickwatson.wordpress.com/2013/04/23/a-guide-for-the-lonely-bioinformatician/</a:t>
            </a:r>
            <a:r>
              <a:rPr lang="en-CA" sz="1200" dirty="0">
                <a:solidFill>
                  <a:srgbClr val="2A6DBC"/>
                </a:solidFill>
                <a:latin typeface="+mn-lt"/>
              </a:rPr>
              <a:t>  </a:t>
            </a:r>
            <a:endParaRPr lang="en-CA" sz="1200" dirty="0">
              <a:solidFill>
                <a:srgbClr val="2A6DBC"/>
              </a:solidFill>
              <a:effectLst/>
              <a:latin typeface="+mn-lt"/>
            </a:endParaRPr>
          </a:p>
        </p:txBody>
      </p:sp>
      <p:pic>
        <p:nvPicPr>
          <p:cNvPr id="14" name="Picture 13">
            <a:extLst>
              <a:ext uri="{FF2B5EF4-FFF2-40B4-BE49-F238E27FC236}">
                <a16:creationId xmlns:a16="http://schemas.microsoft.com/office/drawing/2014/main" id="{A24DD93F-4F9E-5C4A-A660-74BBC1BC3712}"/>
              </a:ext>
            </a:extLst>
          </p:cNvPr>
          <p:cNvPicPr>
            <a:picLocks noChangeAspect="1"/>
          </p:cNvPicPr>
          <p:nvPr/>
        </p:nvPicPr>
        <p:blipFill>
          <a:blip r:embed="rId4"/>
          <a:stretch>
            <a:fillRect/>
          </a:stretch>
        </p:blipFill>
        <p:spPr>
          <a:xfrm>
            <a:off x="666750" y="3746500"/>
            <a:ext cx="2349500" cy="2349500"/>
          </a:xfrm>
          <a:prstGeom prst="rect">
            <a:avLst/>
          </a:prstGeom>
        </p:spPr>
      </p:pic>
      <p:pic>
        <p:nvPicPr>
          <p:cNvPr id="3" name="Picture 2">
            <a:extLst>
              <a:ext uri="{FF2B5EF4-FFF2-40B4-BE49-F238E27FC236}">
                <a16:creationId xmlns:a16="http://schemas.microsoft.com/office/drawing/2014/main" id="{45D7F1C4-5D04-2B48-AC78-CEA87E3D86AC}"/>
              </a:ext>
            </a:extLst>
          </p:cNvPr>
          <p:cNvPicPr>
            <a:picLocks noChangeAspect="1"/>
          </p:cNvPicPr>
          <p:nvPr/>
        </p:nvPicPr>
        <p:blipFill>
          <a:blip r:embed="rId5"/>
          <a:stretch>
            <a:fillRect/>
          </a:stretch>
        </p:blipFill>
        <p:spPr>
          <a:xfrm>
            <a:off x="3295650" y="3960072"/>
            <a:ext cx="2474849" cy="2069592"/>
          </a:xfrm>
          <a:prstGeom prst="rect">
            <a:avLst/>
          </a:prstGeom>
        </p:spPr>
      </p:pic>
    </p:spTree>
    <p:extLst>
      <p:ext uri="{BB962C8B-B14F-4D97-AF65-F5344CB8AC3E}">
        <p14:creationId xmlns:p14="http://schemas.microsoft.com/office/powerpoint/2010/main" val="33298050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C70070A-36FE-2E4B-8AA0-03B9B672343F}"/>
              </a:ext>
            </a:extLst>
          </p:cNvPr>
          <p:cNvSpPr>
            <a:spLocks noGrp="1"/>
          </p:cNvSpPr>
          <p:nvPr>
            <p:ph type="title"/>
          </p:nvPr>
        </p:nvSpPr>
        <p:spPr/>
        <p:txBody>
          <a:bodyPr/>
          <a:lstStyle/>
          <a:p>
            <a:r>
              <a:rPr lang="en-US" dirty="0">
                <a:latin typeface="+mn-lt"/>
              </a:rPr>
              <a:t>References</a:t>
            </a:r>
          </a:p>
        </p:txBody>
      </p:sp>
      <p:sp>
        <p:nvSpPr>
          <p:cNvPr id="14" name="Content Placeholder 13">
            <a:extLst>
              <a:ext uri="{FF2B5EF4-FFF2-40B4-BE49-F238E27FC236}">
                <a16:creationId xmlns:a16="http://schemas.microsoft.com/office/drawing/2014/main" id="{993F8E88-5466-2942-9F6D-A4E426F0013A}"/>
              </a:ext>
            </a:extLst>
          </p:cNvPr>
          <p:cNvSpPr>
            <a:spLocks noGrp="1"/>
          </p:cNvSpPr>
          <p:nvPr>
            <p:ph idx="1"/>
          </p:nvPr>
        </p:nvSpPr>
        <p:spPr>
          <a:xfrm>
            <a:off x="914400" y="1524000"/>
            <a:ext cx="10363200" cy="4801957"/>
          </a:xfrm>
          <a:prstGeom prst="rect">
            <a:avLst/>
          </a:prstGeom>
        </p:spPr>
        <p:txBody>
          <a:bodyPr wrap="square">
            <a:spAutoFit/>
          </a:bodyPr>
          <a:lstStyle/>
          <a:p>
            <a:r>
              <a:rPr lang="en-CA" sz="1800" dirty="0">
                <a:solidFill>
                  <a:srgbClr val="2A6DBC"/>
                </a:solidFill>
                <a:latin typeface="+mn-lt"/>
              </a:rPr>
              <a:t>Rashid, M. et al. Nat. </a:t>
            </a:r>
            <a:r>
              <a:rPr lang="en-CA" sz="1800" dirty="0" err="1">
                <a:solidFill>
                  <a:srgbClr val="2A6DBC"/>
                </a:solidFill>
                <a:latin typeface="+mn-lt"/>
              </a:rPr>
              <a:t>Commun</a:t>
            </a:r>
            <a:r>
              <a:rPr lang="en-CA" sz="1800" dirty="0">
                <a:solidFill>
                  <a:srgbClr val="2A6DBC"/>
                </a:solidFill>
                <a:latin typeface="+mn-lt"/>
              </a:rPr>
              <a:t>. 10, 2213 (2019).</a:t>
            </a:r>
          </a:p>
          <a:p>
            <a:r>
              <a:rPr lang="en-CA" sz="1800" dirty="0">
                <a:solidFill>
                  <a:srgbClr val="2A6DBC"/>
                </a:solidFill>
              </a:rPr>
              <a:t>Wheeler, K. </a:t>
            </a:r>
            <a:r>
              <a:rPr lang="en-CA" sz="1800" i="1" dirty="0">
                <a:solidFill>
                  <a:srgbClr val="2A6DBC"/>
                </a:solidFill>
              </a:rPr>
              <a:t>Childhood Cancer Data Lab Blog</a:t>
            </a:r>
            <a:r>
              <a:rPr lang="en-CA" sz="1800" dirty="0">
                <a:solidFill>
                  <a:srgbClr val="2A6DBC"/>
                </a:solidFill>
              </a:rPr>
              <a:t> (2019). Available at: </a:t>
            </a:r>
            <a:r>
              <a:rPr lang="en-CA" sz="1800" dirty="0">
                <a:solidFill>
                  <a:srgbClr val="2A6DBC"/>
                </a:solidFill>
                <a:hlinkClick r:id="rId2">
                  <a:extLst>
                    <a:ext uri="{A12FA001-AC4F-418D-AE19-62706E023703}">
                      <ahyp:hlinkClr xmlns:ahyp="http://schemas.microsoft.com/office/drawing/2018/hyperlinkcolor" val="tx"/>
                    </a:ext>
                  </a:extLst>
                </a:hlinkClick>
              </a:rPr>
              <a:t>https://www.ccdatalab.org/blog/2019/3/29/gene-expression-repos-explained</a:t>
            </a:r>
            <a:r>
              <a:rPr lang="en-CA" sz="1800" dirty="0">
                <a:solidFill>
                  <a:srgbClr val="2A6DBC"/>
                </a:solidFill>
              </a:rPr>
              <a:t> </a:t>
            </a:r>
          </a:p>
          <a:p>
            <a:r>
              <a:rPr lang="en-CA" sz="1800" dirty="0">
                <a:solidFill>
                  <a:srgbClr val="2A6DBC"/>
                </a:solidFill>
              </a:rPr>
              <a:t>Fanelli, D. </a:t>
            </a:r>
            <a:r>
              <a:rPr lang="en-CA" sz="1800" i="1" dirty="0">
                <a:solidFill>
                  <a:srgbClr val="2A6DBC"/>
                </a:solidFill>
              </a:rPr>
              <a:t>Proc. Natl. Acad. Sci. U. S. A.</a:t>
            </a:r>
            <a:r>
              <a:rPr lang="en-CA" sz="1800" dirty="0">
                <a:solidFill>
                  <a:srgbClr val="2A6DBC"/>
                </a:solidFill>
              </a:rPr>
              <a:t> </a:t>
            </a:r>
            <a:r>
              <a:rPr lang="en-CA" sz="1800" b="1" dirty="0">
                <a:solidFill>
                  <a:srgbClr val="2A6DBC"/>
                </a:solidFill>
              </a:rPr>
              <a:t>115</a:t>
            </a:r>
            <a:r>
              <a:rPr lang="en-CA" sz="1800" dirty="0">
                <a:solidFill>
                  <a:srgbClr val="2A6DBC"/>
                </a:solidFill>
              </a:rPr>
              <a:t>, 2628–2631 (2018).</a:t>
            </a:r>
          </a:p>
          <a:p>
            <a:r>
              <a:rPr lang="en-CA" sz="1800" dirty="0">
                <a:solidFill>
                  <a:srgbClr val="2A6DBC"/>
                </a:solidFill>
              </a:rPr>
              <a:t>Hardwicke, T. E. et al. R. Soc. Open Sci. 5, 180448 (2018).</a:t>
            </a:r>
          </a:p>
          <a:p>
            <a:r>
              <a:rPr lang="en-CA" sz="1800" dirty="0">
                <a:solidFill>
                  <a:srgbClr val="2A6DBC"/>
                </a:solidFill>
              </a:rPr>
              <a:t>Campbell, E. G. </a:t>
            </a:r>
            <a:r>
              <a:rPr lang="en-CA" sz="1800" i="1" dirty="0">
                <a:solidFill>
                  <a:srgbClr val="2A6DBC"/>
                </a:solidFill>
              </a:rPr>
              <a:t>et al.</a:t>
            </a:r>
            <a:r>
              <a:rPr lang="en-CA" sz="1800" dirty="0">
                <a:solidFill>
                  <a:srgbClr val="2A6DBC"/>
                </a:solidFill>
              </a:rPr>
              <a:t> </a:t>
            </a:r>
            <a:r>
              <a:rPr lang="en-CA" sz="1800" i="1" dirty="0">
                <a:solidFill>
                  <a:srgbClr val="2A6DBC"/>
                </a:solidFill>
              </a:rPr>
              <a:t>JAMA</a:t>
            </a:r>
            <a:r>
              <a:rPr lang="en-CA" sz="1800" dirty="0">
                <a:solidFill>
                  <a:srgbClr val="2A6DBC"/>
                </a:solidFill>
              </a:rPr>
              <a:t> </a:t>
            </a:r>
            <a:r>
              <a:rPr lang="en-CA" sz="1800" b="1" dirty="0">
                <a:solidFill>
                  <a:srgbClr val="2A6DBC"/>
                </a:solidFill>
              </a:rPr>
              <a:t>287</a:t>
            </a:r>
            <a:r>
              <a:rPr lang="en-CA" sz="1800" dirty="0">
                <a:solidFill>
                  <a:srgbClr val="2A6DBC"/>
                </a:solidFill>
              </a:rPr>
              <a:t>, 473 (2002).</a:t>
            </a:r>
          </a:p>
          <a:p>
            <a:r>
              <a:rPr lang="en-CA" sz="1800" dirty="0" err="1">
                <a:solidFill>
                  <a:srgbClr val="2A6DBC"/>
                </a:solidFill>
              </a:rPr>
              <a:t>Salzberg</a:t>
            </a:r>
            <a:r>
              <a:rPr lang="en-CA" sz="1800" dirty="0">
                <a:solidFill>
                  <a:srgbClr val="2A6DBC"/>
                </a:solidFill>
              </a:rPr>
              <a:t>, S. L. </a:t>
            </a:r>
            <a:r>
              <a:rPr lang="en-CA" sz="1800" i="1" dirty="0">
                <a:solidFill>
                  <a:srgbClr val="2A6DBC"/>
                </a:solidFill>
              </a:rPr>
              <a:t>Nature</a:t>
            </a:r>
            <a:r>
              <a:rPr lang="en-CA" sz="1800" dirty="0">
                <a:solidFill>
                  <a:srgbClr val="2A6DBC"/>
                </a:solidFill>
              </a:rPr>
              <a:t> </a:t>
            </a:r>
            <a:r>
              <a:rPr lang="en-CA" sz="1800" b="1" dirty="0">
                <a:solidFill>
                  <a:srgbClr val="2A6DBC"/>
                </a:solidFill>
              </a:rPr>
              <a:t>533</a:t>
            </a:r>
            <a:r>
              <a:rPr lang="en-CA" sz="1800" dirty="0">
                <a:solidFill>
                  <a:srgbClr val="2A6DBC"/>
                </a:solidFill>
              </a:rPr>
              <a:t>, 179–179 (2016).</a:t>
            </a:r>
          </a:p>
          <a:p>
            <a:r>
              <a:rPr lang="en-CA" sz="1800" dirty="0">
                <a:solidFill>
                  <a:srgbClr val="2A6DBC"/>
                </a:solidFill>
              </a:rPr>
              <a:t>Cancer Research UK. Submission of a data sharing and preservation strategy (2019). Available at: </a:t>
            </a:r>
            <a:r>
              <a:rPr lang="en-CA" sz="1800" dirty="0">
                <a:solidFill>
                  <a:srgbClr val="2A6DBC"/>
                </a:solidFill>
                <a:hlinkClick r:id="rId3">
                  <a:extLst>
                    <a:ext uri="{A12FA001-AC4F-418D-AE19-62706E023703}">
                      <ahyp:hlinkClr xmlns:ahyp="http://schemas.microsoft.com/office/drawing/2018/hyperlinkcolor" val="tx"/>
                    </a:ext>
                  </a:extLst>
                </a:hlinkClick>
              </a:rPr>
              <a:t>https://</a:t>
            </a:r>
            <a:r>
              <a:rPr lang="en-CA" sz="1800" dirty="0" err="1">
                <a:solidFill>
                  <a:srgbClr val="2A6DBC"/>
                </a:solidFill>
                <a:hlinkClick r:id="rId3">
                  <a:extLst>
                    <a:ext uri="{A12FA001-AC4F-418D-AE19-62706E023703}">
                      <ahyp:hlinkClr xmlns:ahyp="http://schemas.microsoft.com/office/drawing/2018/hyperlinkcolor" val="tx"/>
                    </a:ext>
                  </a:extLst>
                </a:hlinkClick>
              </a:rPr>
              <a:t>www.cancerresearchuk.org</a:t>
            </a:r>
            <a:r>
              <a:rPr lang="en-CA" sz="1800" dirty="0">
                <a:solidFill>
                  <a:srgbClr val="2A6DBC"/>
                </a:solidFill>
                <a:hlinkClick r:id="rId3">
                  <a:extLst>
                    <a:ext uri="{A12FA001-AC4F-418D-AE19-62706E023703}">
                      <ahyp:hlinkClr xmlns:ahyp="http://schemas.microsoft.com/office/drawing/2018/hyperlinkcolor" val="tx"/>
                    </a:ext>
                  </a:extLst>
                </a:hlinkClick>
              </a:rPr>
              <a:t>/funding-for researchers/applying-for-funding/policies-that-affect-your-grant/submission-of-a-data-sharing-and-preservation-strategy</a:t>
            </a:r>
            <a:endParaRPr lang="en-CA" sz="1800" dirty="0">
              <a:solidFill>
                <a:srgbClr val="2A6DBC"/>
              </a:solidFill>
            </a:endParaRPr>
          </a:p>
          <a:p>
            <a:r>
              <a:rPr lang="en-CA" sz="1800" dirty="0">
                <a:solidFill>
                  <a:srgbClr val="2A6DBC"/>
                </a:solidFill>
                <a:latin typeface="Arial" panose="020B0604020202020204" pitchFamily="34" charset="0"/>
                <a:cs typeface="Arial" panose="020B0604020202020204" pitchFamily="34" charset="0"/>
              </a:rPr>
              <a:t>Noor, M. A. F., Zimmerman, K. J. &amp; Teeter, K. C. </a:t>
            </a:r>
            <a:r>
              <a:rPr lang="en-CA" sz="1800" i="1" dirty="0" err="1">
                <a:solidFill>
                  <a:srgbClr val="2A6DBC"/>
                </a:solidFill>
                <a:latin typeface="Arial" panose="020B0604020202020204" pitchFamily="34" charset="0"/>
                <a:cs typeface="Arial" panose="020B0604020202020204" pitchFamily="34" charset="0"/>
              </a:rPr>
              <a:t>PLoS</a:t>
            </a:r>
            <a:r>
              <a:rPr lang="en-CA" sz="1800" i="1" dirty="0">
                <a:solidFill>
                  <a:srgbClr val="2A6DBC"/>
                </a:solidFill>
                <a:latin typeface="Arial" panose="020B0604020202020204" pitchFamily="34" charset="0"/>
                <a:cs typeface="Arial" panose="020B0604020202020204" pitchFamily="34" charset="0"/>
              </a:rPr>
              <a:t> Biol.</a:t>
            </a:r>
            <a:r>
              <a:rPr lang="en-CA" sz="1800" dirty="0">
                <a:solidFill>
                  <a:srgbClr val="2A6DBC"/>
                </a:solidFill>
                <a:latin typeface="Arial" panose="020B0604020202020204" pitchFamily="34" charset="0"/>
                <a:cs typeface="Arial" panose="020B0604020202020204" pitchFamily="34" charset="0"/>
              </a:rPr>
              <a:t> </a:t>
            </a:r>
            <a:r>
              <a:rPr lang="en-CA" sz="1800" b="1" dirty="0">
                <a:solidFill>
                  <a:srgbClr val="2A6DBC"/>
                </a:solidFill>
                <a:latin typeface="Arial" panose="020B0604020202020204" pitchFamily="34" charset="0"/>
                <a:cs typeface="Arial" panose="020B0604020202020204" pitchFamily="34" charset="0"/>
              </a:rPr>
              <a:t>4</a:t>
            </a:r>
            <a:r>
              <a:rPr lang="en-CA" sz="1800" dirty="0">
                <a:solidFill>
                  <a:srgbClr val="2A6DBC"/>
                </a:solidFill>
                <a:latin typeface="Arial" panose="020B0604020202020204" pitchFamily="34" charset="0"/>
                <a:cs typeface="Arial" panose="020B0604020202020204" pitchFamily="34" charset="0"/>
              </a:rPr>
              <a:t>, e228 (2006).</a:t>
            </a:r>
            <a:endParaRPr lang="en-CA" sz="1800" dirty="0">
              <a:solidFill>
                <a:srgbClr val="2A6DBC"/>
              </a:solidFill>
            </a:endParaRPr>
          </a:p>
          <a:p>
            <a:r>
              <a:rPr lang="en-CA" sz="1800" dirty="0" err="1">
                <a:solidFill>
                  <a:srgbClr val="2A6DBC"/>
                </a:solidFill>
              </a:rPr>
              <a:t>Higman</a:t>
            </a:r>
            <a:r>
              <a:rPr lang="en-CA" sz="1800" dirty="0">
                <a:solidFill>
                  <a:srgbClr val="2A6DBC"/>
                </a:solidFill>
              </a:rPr>
              <a:t>, R., </a:t>
            </a:r>
            <a:r>
              <a:rPr lang="en-CA" sz="1800" dirty="0" err="1">
                <a:solidFill>
                  <a:srgbClr val="2A6DBC"/>
                </a:solidFill>
              </a:rPr>
              <a:t>Bangert</a:t>
            </a:r>
            <a:r>
              <a:rPr lang="en-CA" sz="1800" dirty="0">
                <a:solidFill>
                  <a:srgbClr val="2A6DBC"/>
                </a:solidFill>
              </a:rPr>
              <a:t>, D. &amp; Jones, S. </a:t>
            </a:r>
            <a:r>
              <a:rPr lang="en-CA" sz="1800" i="1" dirty="0">
                <a:solidFill>
                  <a:srgbClr val="2A6DBC"/>
                </a:solidFill>
              </a:rPr>
              <a:t>Insights UKSG J.</a:t>
            </a:r>
            <a:r>
              <a:rPr lang="en-CA" sz="1800" dirty="0">
                <a:solidFill>
                  <a:srgbClr val="2A6DBC"/>
                </a:solidFill>
              </a:rPr>
              <a:t> </a:t>
            </a:r>
            <a:r>
              <a:rPr lang="en-CA" sz="1800" b="1" dirty="0">
                <a:solidFill>
                  <a:srgbClr val="2A6DBC"/>
                </a:solidFill>
              </a:rPr>
              <a:t>32</a:t>
            </a:r>
            <a:r>
              <a:rPr lang="en-CA" sz="1800" dirty="0">
                <a:solidFill>
                  <a:srgbClr val="2A6DBC"/>
                </a:solidFill>
              </a:rPr>
              <a:t>, (2019).</a:t>
            </a:r>
          </a:p>
          <a:p>
            <a:r>
              <a:rPr lang="en-CA" sz="1800" dirty="0">
                <a:solidFill>
                  <a:srgbClr val="2A6DBC"/>
                </a:solidFill>
              </a:rPr>
              <a:t>Watson, M. </a:t>
            </a:r>
            <a:r>
              <a:rPr lang="en-CA" sz="1800" i="1" dirty="0" err="1">
                <a:solidFill>
                  <a:srgbClr val="2A6DBC"/>
                </a:solidFill>
              </a:rPr>
              <a:t>Opiniomics</a:t>
            </a:r>
            <a:r>
              <a:rPr lang="en-CA" sz="1800" dirty="0">
                <a:solidFill>
                  <a:srgbClr val="2A6DBC"/>
                </a:solidFill>
              </a:rPr>
              <a:t> (2013). Available at: </a:t>
            </a:r>
            <a:r>
              <a:rPr lang="en-CA" sz="1800" dirty="0">
                <a:solidFill>
                  <a:srgbClr val="2A6DBC"/>
                </a:solidFill>
                <a:hlinkClick r:id="rId4">
                  <a:extLst>
                    <a:ext uri="{A12FA001-AC4F-418D-AE19-62706E023703}">
                      <ahyp:hlinkClr xmlns:ahyp="http://schemas.microsoft.com/office/drawing/2018/hyperlinkcolor" val="tx"/>
                    </a:ext>
                  </a:extLst>
                </a:hlinkClick>
              </a:rPr>
              <a:t>http://biomickwatson.wordpress.com/2013/04/23/a-guide-for-the-lonely-bioinformatician/</a:t>
            </a:r>
            <a:r>
              <a:rPr lang="en-CA" sz="1800" dirty="0">
                <a:solidFill>
                  <a:srgbClr val="2A6DBC"/>
                </a:solidFill>
              </a:rPr>
              <a:t>  </a:t>
            </a:r>
            <a:r>
              <a:rPr lang="en-CA" sz="1800" dirty="0">
                <a:solidFill>
                  <a:srgbClr val="2A6DBC"/>
                </a:solidFill>
                <a:latin typeface="+mn-lt"/>
              </a:rPr>
              <a:t> </a:t>
            </a:r>
          </a:p>
          <a:p>
            <a:endParaRPr lang="en-CA" sz="1800" dirty="0">
              <a:solidFill>
                <a:srgbClr val="2A6DBC"/>
              </a:solidFill>
              <a:latin typeface="+mn-lt"/>
            </a:endParaRPr>
          </a:p>
        </p:txBody>
      </p:sp>
    </p:spTree>
    <p:extLst>
      <p:ext uri="{BB962C8B-B14F-4D97-AF65-F5344CB8AC3E}">
        <p14:creationId xmlns:p14="http://schemas.microsoft.com/office/powerpoint/2010/main" val="1744190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92EB1-ED82-4F4F-AF06-B5FD69B84038}"/>
              </a:ext>
            </a:extLst>
          </p:cNvPr>
          <p:cNvSpPr>
            <a:spLocks noGrp="1"/>
          </p:cNvSpPr>
          <p:nvPr>
            <p:ph type="title"/>
          </p:nvPr>
        </p:nvSpPr>
        <p:spPr/>
        <p:txBody>
          <a:bodyPr/>
          <a:lstStyle/>
          <a:p>
            <a:r>
              <a:rPr lang="en-US" sz="3600" dirty="0">
                <a:latin typeface="+mn-lt"/>
              </a:rPr>
              <a:t>What is functional genomics?</a:t>
            </a:r>
          </a:p>
        </p:txBody>
      </p:sp>
      <p:sp>
        <p:nvSpPr>
          <p:cNvPr id="9" name="Content Placeholder 8">
            <a:extLst>
              <a:ext uri="{FF2B5EF4-FFF2-40B4-BE49-F238E27FC236}">
                <a16:creationId xmlns:a16="http://schemas.microsoft.com/office/drawing/2014/main" id="{457ED4DE-A1E3-A443-90F5-924809F3458E}"/>
              </a:ext>
            </a:extLst>
          </p:cNvPr>
          <p:cNvSpPr>
            <a:spLocks noGrp="1"/>
          </p:cNvSpPr>
          <p:nvPr>
            <p:ph sz="half" idx="1"/>
          </p:nvPr>
        </p:nvSpPr>
        <p:spPr/>
        <p:txBody>
          <a:bodyPr/>
          <a:lstStyle/>
          <a:p>
            <a:pPr>
              <a:lnSpc>
                <a:spcPct val="150000"/>
              </a:lnSpc>
            </a:pPr>
            <a:r>
              <a:rPr lang="en-US" sz="1800" dirty="0"/>
              <a:t>Functional genomics uses high-throughput biological data to answer questions about dynamic biological processes.</a:t>
            </a:r>
          </a:p>
          <a:p>
            <a:pPr>
              <a:lnSpc>
                <a:spcPct val="150000"/>
              </a:lnSpc>
            </a:pPr>
            <a:r>
              <a:rPr lang="en-US" sz="1800" dirty="0"/>
              <a:t>For example:</a:t>
            </a:r>
          </a:p>
          <a:p>
            <a:pPr lvl="1">
              <a:lnSpc>
                <a:spcPct val="150000"/>
              </a:lnSpc>
              <a:buFont typeface="Arial" panose="020B0604020202020204" pitchFamily="34" charset="0"/>
              <a:buChar char="•"/>
            </a:pPr>
            <a:r>
              <a:rPr lang="en-US" sz="1800" dirty="0"/>
              <a:t>What predisposes a person to a given type of cancer?</a:t>
            </a:r>
          </a:p>
          <a:p>
            <a:pPr lvl="1">
              <a:lnSpc>
                <a:spcPct val="150000"/>
              </a:lnSpc>
              <a:buFont typeface="Arial" panose="020B0604020202020204" pitchFamily="34" charset="0"/>
              <a:buChar char="•"/>
            </a:pPr>
            <a:r>
              <a:rPr lang="en-US" sz="1800" dirty="0"/>
              <a:t>Can we identify any biomarkers of a given cancer?</a:t>
            </a:r>
          </a:p>
          <a:p>
            <a:pPr lvl="1">
              <a:lnSpc>
                <a:spcPct val="150000"/>
              </a:lnSpc>
              <a:buFont typeface="Arial" panose="020B0604020202020204" pitchFamily="34" charset="0"/>
              <a:buChar char="•"/>
            </a:pPr>
            <a:r>
              <a:rPr lang="en-US" sz="1800" dirty="0"/>
              <a:t>Which biological pathways go awry during a given type of cancer?</a:t>
            </a:r>
          </a:p>
          <a:p>
            <a:endParaRPr lang="en-US" sz="1800" dirty="0"/>
          </a:p>
        </p:txBody>
      </p:sp>
      <p:pic>
        <p:nvPicPr>
          <p:cNvPr id="13" name="Content Placeholder 10">
            <a:extLst>
              <a:ext uri="{FF2B5EF4-FFF2-40B4-BE49-F238E27FC236}">
                <a16:creationId xmlns:a16="http://schemas.microsoft.com/office/drawing/2014/main" id="{E8CB02FD-2386-614E-9305-E36C31DB8CB2}"/>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bwMode="auto">
          <a:xfrm>
            <a:off x="7198656" y="1523999"/>
            <a:ext cx="4211667" cy="4249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Content Placeholder 10">
            <a:extLst>
              <a:ext uri="{FF2B5EF4-FFF2-40B4-BE49-F238E27FC236}">
                <a16:creationId xmlns:a16="http://schemas.microsoft.com/office/drawing/2014/main" id="{B34CB017-DE60-3E40-BB02-F556A8FA73F7}"/>
              </a:ext>
            </a:extLst>
          </p:cNvPr>
          <p:cNvPicPr>
            <a:picLocks noGrp="1" noChangeAspect="1"/>
          </p:cNvPicPr>
          <p:nvPr>
            <p:ph sz="half" idx="2"/>
          </p:nvPr>
        </p:nvPicPr>
        <p:blipFill>
          <a:blip r:embed="rId5">
            <a:clrChange>
              <a:clrFrom>
                <a:srgbClr val="FFFFFF"/>
              </a:clrFrom>
              <a:clrTo>
                <a:srgbClr val="FFFFFF">
                  <a:alpha val="0"/>
                </a:srgbClr>
              </a:clrTo>
            </a:clrChange>
            <a:alphaModFix amt="50000"/>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7198657" y="1524000"/>
            <a:ext cx="4211667" cy="4249271"/>
          </a:xfrm>
          <a:prstGeom prst="rect">
            <a:avLst/>
          </a:prstGeom>
        </p:spPr>
      </p:pic>
    </p:spTree>
    <p:extLst>
      <p:ext uri="{BB962C8B-B14F-4D97-AF65-F5344CB8AC3E}">
        <p14:creationId xmlns:p14="http://schemas.microsoft.com/office/powerpoint/2010/main" val="3176325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E5EE108-66ED-DC47-A6DC-10DA750558C8}"/>
              </a:ext>
            </a:extLst>
          </p:cNvPr>
          <p:cNvGrpSpPr/>
          <p:nvPr/>
        </p:nvGrpSpPr>
        <p:grpSpPr>
          <a:xfrm>
            <a:off x="524342" y="1535578"/>
            <a:ext cx="5571658" cy="2319955"/>
            <a:chOff x="519252" y="2104215"/>
            <a:chExt cx="5719162" cy="2485713"/>
          </a:xfrm>
        </p:grpSpPr>
        <p:pic>
          <p:nvPicPr>
            <p:cNvPr id="3" name="Picture 2">
              <a:extLst>
                <a:ext uri="{FF2B5EF4-FFF2-40B4-BE49-F238E27FC236}">
                  <a16:creationId xmlns:a16="http://schemas.microsoft.com/office/drawing/2014/main" id="{56595FBF-49C7-CC45-847A-86D2A7EFA63B}"/>
                </a:ext>
              </a:extLst>
            </p:cNvPr>
            <p:cNvPicPr>
              <a:picLocks noChangeAspect="1"/>
            </p:cNvPicPr>
            <p:nvPr/>
          </p:nvPicPr>
          <p:blipFill>
            <a:blip r:embed="rId3"/>
            <a:stretch>
              <a:fillRect/>
            </a:stretch>
          </p:blipFill>
          <p:spPr>
            <a:xfrm>
              <a:off x="519252" y="2104215"/>
              <a:ext cx="5719162" cy="2485713"/>
            </a:xfrm>
            <a:prstGeom prst="rect">
              <a:avLst/>
            </a:prstGeom>
          </p:spPr>
        </p:pic>
        <p:sp>
          <p:nvSpPr>
            <p:cNvPr id="5" name="Rectangle 4">
              <a:extLst>
                <a:ext uri="{FF2B5EF4-FFF2-40B4-BE49-F238E27FC236}">
                  <a16:creationId xmlns:a16="http://schemas.microsoft.com/office/drawing/2014/main" id="{D836627F-10F0-7044-A6B4-83E62D5AB9F5}"/>
                </a:ext>
              </a:extLst>
            </p:cNvPr>
            <p:cNvSpPr/>
            <p:nvPr/>
          </p:nvSpPr>
          <p:spPr bwMode="auto">
            <a:xfrm>
              <a:off x="4010025" y="4199405"/>
              <a:ext cx="2085975" cy="390523"/>
            </a:xfrm>
            <a:prstGeom prst="rect">
              <a:avLst/>
            </a:prstGeom>
            <a:solidFill>
              <a:schemeClr val="tx1"/>
            </a:solidFill>
            <a:ln w="12700" cap="flat" cmpd="sng" algn="ctr">
              <a:noFill/>
              <a:prstDash val="solid"/>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3848A3"/>
                </a:solidFill>
                <a:effectLst/>
                <a:latin typeface="Times New Roman" charset="0"/>
                <a:ea typeface="ＭＳ Ｐゴシック" charset="0"/>
              </a:endParaRPr>
            </a:p>
          </p:txBody>
        </p:sp>
      </p:grpSp>
      <p:sp>
        <p:nvSpPr>
          <p:cNvPr id="2" name="Title 1">
            <a:extLst>
              <a:ext uri="{FF2B5EF4-FFF2-40B4-BE49-F238E27FC236}">
                <a16:creationId xmlns:a16="http://schemas.microsoft.com/office/drawing/2014/main" id="{7F5412EF-2627-B748-8FA5-B5E9D5A9998E}"/>
              </a:ext>
            </a:extLst>
          </p:cNvPr>
          <p:cNvSpPr>
            <a:spLocks noGrp="1"/>
          </p:cNvSpPr>
          <p:nvPr>
            <p:ph type="title"/>
          </p:nvPr>
        </p:nvSpPr>
        <p:spPr>
          <a:xfrm>
            <a:off x="914400" y="138953"/>
            <a:ext cx="10363200" cy="1143000"/>
          </a:xfrm>
        </p:spPr>
        <p:txBody>
          <a:bodyPr/>
          <a:lstStyle/>
          <a:p>
            <a:r>
              <a:rPr lang="en-US" sz="4000" dirty="0">
                <a:latin typeface="Arial" panose="020B0604020202020204" pitchFamily="34" charset="0"/>
                <a:cs typeface="Arial" panose="020B0604020202020204" pitchFamily="34" charset="0"/>
              </a:rPr>
              <a:t>A recent example</a:t>
            </a:r>
          </a:p>
        </p:txBody>
      </p:sp>
      <p:sp>
        <p:nvSpPr>
          <p:cNvPr id="10" name="Rectangle 9">
            <a:extLst>
              <a:ext uri="{FF2B5EF4-FFF2-40B4-BE49-F238E27FC236}">
                <a16:creationId xmlns:a16="http://schemas.microsoft.com/office/drawing/2014/main" id="{0FEB5826-D0C1-5647-AA29-A15E343F1989}"/>
              </a:ext>
            </a:extLst>
          </p:cNvPr>
          <p:cNvSpPr/>
          <p:nvPr/>
        </p:nvSpPr>
        <p:spPr>
          <a:xfrm>
            <a:off x="154715" y="6442048"/>
            <a:ext cx="6458416" cy="276999"/>
          </a:xfrm>
          <a:prstGeom prst="rect">
            <a:avLst/>
          </a:prstGeom>
        </p:spPr>
        <p:txBody>
          <a:bodyPr wrap="square">
            <a:spAutoFit/>
          </a:bodyPr>
          <a:lstStyle/>
          <a:p>
            <a:r>
              <a:rPr lang="en-CA" sz="1200" dirty="0">
                <a:solidFill>
                  <a:srgbClr val="2A6DBC"/>
                </a:solidFill>
                <a:latin typeface="+mn-lt"/>
              </a:rPr>
              <a:t>Rashid, M. et al. Nat. </a:t>
            </a:r>
            <a:r>
              <a:rPr lang="en-CA" sz="1200" dirty="0" err="1">
                <a:solidFill>
                  <a:srgbClr val="2A6DBC"/>
                </a:solidFill>
                <a:latin typeface="+mn-lt"/>
              </a:rPr>
              <a:t>Commun</a:t>
            </a:r>
            <a:r>
              <a:rPr lang="en-CA" sz="1200" dirty="0">
                <a:solidFill>
                  <a:srgbClr val="2A6DBC"/>
                </a:solidFill>
                <a:latin typeface="+mn-lt"/>
              </a:rPr>
              <a:t>. 10, 2213 (2019).</a:t>
            </a:r>
          </a:p>
        </p:txBody>
      </p:sp>
      <p:sp>
        <p:nvSpPr>
          <p:cNvPr id="12" name="Content Placeholder 2">
            <a:extLst>
              <a:ext uri="{FF2B5EF4-FFF2-40B4-BE49-F238E27FC236}">
                <a16:creationId xmlns:a16="http://schemas.microsoft.com/office/drawing/2014/main" id="{F1C61BE8-AC83-5548-90DB-2610929463D7}"/>
              </a:ext>
            </a:extLst>
          </p:cNvPr>
          <p:cNvSpPr txBox="1">
            <a:spLocks/>
          </p:cNvSpPr>
          <p:nvPr/>
        </p:nvSpPr>
        <p:spPr>
          <a:xfrm>
            <a:off x="524342" y="4264390"/>
            <a:ext cx="5719162" cy="1768801"/>
          </a:xfrm>
          <a:prstGeom prst="rect">
            <a:avLst/>
          </a:prstGeom>
        </p:spPr>
        <p:txBody>
          <a:bodyPr/>
          <a:lstStyle>
            <a:lvl1pPr marL="342900" indent="-342900" algn="l" rtl="0" eaLnBrk="1" fontAlgn="base" hangingPunct="1">
              <a:spcBef>
                <a:spcPct val="20000"/>
              </a:spcBef>
              <a:spcAft>
                <a:spcPct val="0"/>
              </a:spcAft>
              <a:buClr>
                <a:srgbClr val="C6B46A"/>
              </a:buClr>
              <a:buChar char="•"/>
              <a:defRPr sz="3200">
                <a:solidFill>
                  <a:srgbClr val="2A6EBB"/>
                </a:solidFill>
                <a:latin typeface="+mn-lt"/>
                <a:ea typeface="MS PGothic" panose="020B0600070205080204" pitchFamily="34" charset="-128"/>
                <a:cs typeface="+mn-cs"/>
              </a:defRPr>
            </a:lvl1pPr>
            <a:lvl2pPr marL="742950" indent="-285750" algn="l" rtl="0" eaLnBrk="1" fontAlgn="base" hangingPunct="1">
              <a:spcBef>
                <a:spcPct val="20000"/>
              </a:spcBef>
              <a:spcAft>
                <a:spcPct val="0"/>
              </a:spcAft>
              <a:buClr>
                <a:srgbClr val="C6B46A"/>
              </a:buClr>
              <a:buChar char="–"/>
              <a:defRPr sz="2800">
                <a:solidFill>
                  <a:srgbClr val="2A6EBB"/>
                </a:solidFill>
                <a:latin typeface="+mn-lt"/>
                <a:ea typeface="MS PGothic" panose="020B0600070205080204" pitchFamily="34" charset="-128"/>
              </a:defRPr>
            </a:lvl2pPr>
            <a:lvl3pPr marL="1143000" indent="-228600" algn="l" rtl="0" eaLnBrk="1" fontAlgn="base" hangingPunct="1">
              <a:spcBef>
                <a:spcPct val="20000"/>
              </a:spcBef>
              <a:spcAft>
                <a:spcPct val="0"/>
              </a:spcAft>
              <a:buClr>
                <a:srgbClr val="C6B46A"/>
              </a:buClr>
              <a:buChar char="•"/>
              <a:defRPr sz="2400">
                <a:solidFill>
                  <a:srgbClr val="2A6EBB"/>
                </a:solidFill>
                <a:latin typeface="+mn-lt"/>
                <a:ea typeface="MS PGothic" panose="020B0600070205080204" pitchFamily="34" charset="-128"/>
              </a:defRPr>
            </a:lvl3pPr>
            <a:lvl4pPr marL="1600200" indent="-228600" algn="l" rtl="0" eaLnBrk="1" fontAlgn="base" hangingPunct="1">
              <a:spcBef>
                <a:spcPct val="20000"/>
              </a:spcBef>
              <a:spcAft>
                <a:spcPct val="0"/>
              </a:spcAft>
              <a:buClr>
                <a:srgbClr val="C6B46A"/>
              </a:buClr>
              <a:buChar char="–"/>
              <a:defRPr sz="2000">
                <a:solidFill>
                  <a:srgbClr val="2A6EBB"/>
                </a:solidFill>
                <a:latin typeface="+mn-lt"/>
                <a:ea typeface="MS PGothic" panose="020B0600070205080204" pitchFamily="34" charset="-128"/>
              </a:defRPr>
            </a:lvl4pPr>
            <a:lvl5pPr marL="2057400" indent="-228600" algn="l" rtl="0" eaLnBrk="1" fontAlgn="base" hangingPunct="1">
              <a:spcBef>
                <a:spcPct val="20000"/>
              </a:spcBef>
              <a:spcAft>
                <a:spcPct val="0"/>
              </a:spcAft>
              <a:buClr>
                <a:srgbClr val="C6B46A"/>
              </a:buClr>
              <a:buChar char="»"/>
              <a:defRPr sz="2000">
                <a:solidFill>
                  <a:srgbClr val="2A6EBB"/>
                </a:solidFill>
                <a:latin typeface="+mn-lt"/>
                <a:ea typeface="MS PGothic" panose="020B0600070205080204" pitchFamily="34" charset="-128"/>
              </a:defRPr>
            </a:lvl5pPr>
            <a:lvl6pPr marL="2514600" indent="-228600" algn="l" rtl="0" eaLnBrk="1" fontAlgn="base" hangingPunct="1">
              <a:spcBef>
                <a:spcPct val="20000"/>
              </a:spcBef>
              <a:spcAft>
                <a:spcPct val="0"/>
              </a:spcAft>
              <a:buClr>
                <a:srgbClr val="C6B46A"/>
              </a:buClr>
              <a:buChar char="»"/>
              <a:defRPr sz="2000">
                <a:solidFill>
                  <a:srgbClr val="2A6EBB"/>
                </a:solidFill>
                <a:latin typeface="+mn-lt"/>
                <a:ea typeface="+mn-ea"/>
              </a:defRPr>
            </a:lvl6pPr>
            <a:lvl7pPr marL="2971800" indent="-228600" algn="l" rtl="0" eaLnBrk="1" fontAlgn="base" hangingPunct="1">
              <a:spcBef>
                <a:spcPct val="20000"/>
              </a:spcBef>
              <a:spcAft>
                <a:spcPct val="0"/>
              </a:spcAft>
              <a:buClr>
                <a:srgbClr val="C6B46A"/>
              </a:buClr>
              <a:buChar char="»"/>
              <a:defRPr sz="2000">
                <a:solidFill>
                  <a:srgbClr val="2A6EBB"/>
                </a:solidFill>
                <a:latin typeface="+mn-lt"/>
                <a:ea typeface="+mn-ea"/>
              </a:defRPr>
            </a:lvl7pPr>
            <a:lvl8pPr marL="3429000" indent="-228600" algn="l" rtl="0" eaLnBrk="1" fontAlgn="base" hangingPunct="1">
              <a:spcBef>
                <a:spcPct val="20000"/>
              </a:spcBef>
              <a:spcAft>
                <a:spcPct val="0"/>
              </a:spcAft>
              <a:buClr>
                <a:srgbClr val="C6B46A"/>
              </a:buClr>
              <a:buChar char="»"/>
              <a:defRPr sz="2000">
                <a:solidFill>
                  <a:srgbClr val="2A6EBB"/>
                </a:solidFill>
                <a:latin typeface="+mn-lt"/>
                <a:ea typeface="+mn-ea"/>
              </a:defRPr>
            </a:lvl8pPr>
            <a:lvl9pPr marL="3886200" indent="-228600" algn="l" rtl="0" eaLnBrk="1" fontAlgn="base" hangingPunct="1">
              <a:spcBef>
                <a:spcPct val="20000"/>
              </a:spcBef>
              <a:spcAft>
                <a:spcPct val="0"/>
              </a:spcAft>
              <a:buClr>
                <a:srgbClr val="C6B46A"/>
              </a:buClr>
              <a:buChar char="»"/>
              <a:defRPr sz="2000">
                <a:solidFill>
                  <a:srgbClr val="2A6EBB"/>
                </a:solidFill>
                <a:latin typeface="+mn-lt"/>
                <a:ea typeface="+mn-ea"/>
              </a:defRPr>
            </a:lvl9pPr>
          </a:lstStyle>
          <a:p>
            <a:r>
              <a:rPr lang="en-US" sz="2400" kern="0" dirty="0"/>
              <a:t>Whole genome sequencing of 57 patients with a rare and aggressive skin </a:t>
            </a:r>
            <a:r>
              <a:rPr lang="en-US" sz="2400" kern="0" dirty="0" err="1"/>
              <a:t>tumour</a:t>
            </a:r>
            <a:endParaRPr lang="en-US" sz="2400" kern="0" dirty="0"/>
          </a:p>
          <a:p>
            <a:r>
              <a:rPr lang="en-US" sz="2400" kern="0" dirty="0"/>
              <a:t>164 sequenced samples in total</a:t>
            </a:r>
            <a:endParaRPr lang="en-US" sz="2000" kern="0" dirty="0"/>
          </a:p>
          <a:p>
            <a:pPr lvl="1"/>
            <a:endParaRPr lang="en-US" sz="2000" kern="0" dirty="0"/>
          </a:p>
        </p:txBody>
      </p:sp>
      <p:pic>
        <p:nvPicPr>
          <p:cNvPr id="13" name="Picture 12">
            <a:extLst>
              <a:ext uri="{FF2B5EF4-FFF2-40B4-BE49-F238E27FC236}">
                <a16:creationId xmlns:a16="http://schemas.microsoft.com/office/drawing/2014/main" id="{B45C54DA-DFA5-EA4E-BDF0-124676FF618E}"/>
              </a:ext>
            </a:extLst>
          </p:cNvPr>
          <p:cNvPicPr>
            <a:picLocks noChangeAspect="1"/>
          </p:cNvPicPr>
          <p:nvPr/>
        </p:nvPicPr>
        <p:blipFill>
          <a:blip r:embed="rId4"/>
          <a:stretch>
            <a:fillRect/>
          </a:stretch>
        </p:blipFill>
        <p:spPr>
          <a:xfrm>
            <a:off x="5942307" y="547356"/>
            <a:ext cx="6249693" cy="6033191"/>
          </a:xfrm>
          <a:prstGeom prst="rect">
            <a:avLst/>
          </a:prstGeom>
        </p:spPr>
      </p:pic>
    </p:spTree>
    <p:extLst>
      <p:ext uri="{BB962C8B-B14F-4D97-AF65-F5344CB8AC3E}">
        <p14:creationId xmlns:p14="http://schemas.microsoft.com/office/powerpoint/2010/main" val="2265632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92EB1-ED82-4F4F-AF06-B5FD69B84038}"/>
              </a:ext>
            </a:extLst>
          </p:cNvPr>
          <p:cNvSpPr>
            <a:spLocks noGrp="1"/>
          </p:cNvSpPr>
          <p:nvPr>
            <p:ph type="title"/>
          </p:nvPr>
        </p:nvSpPr>
        <p:spPr/>
        <p:txBody>
          <a:bodyPr/>
          <a:lstStyle/>
          <a:p>
            <a:r>
              <a:rPr lang="en-US" sz="3600" dirty="0">
                <a:latin typeface="+mn-lt"/>
              </a:rPr>
              <a:t>What does functional genomics data look like?</a:t>
            </a:r>
          </a:p>
        </p:txBody>
      </p:sp>
      <p:sp>
        <p:nvSpPr>
          <p:cNvPr id="3" name="Content Placeholder 2">
            <a:extLst>
              <a:ext uri="{FF2B5EF4-FFF2-40B4-BE49-F238E27FC236}">
                <a16:creationId xmlns:a16="http://schemas.microsoft.com/office/drawing/2014/main" id="{57501E95-72C5-6747-A825-41D30DED6186}"/>
              </a:ext>
            </a:extLst>
          </p:cNvPr>
          <p:cNvSpPr>
            <a:spLocks noGrp="1"/>
          </p:cNvSpPr>
          <p:nvPr>
            <p:ph sz="half" idx="1"/>
          </p:nvPr>
        </p:nvSpPr>
        <p:spPr/>
        <p:txBody>
          <a:bodyPr/>
          <a:lstStyle/>
          <a:p>
            <a:r>
              <a:rPr lang="en-US" dirty="0"/>
              <a:t>DNA microarrays</a:t>
            </a:r>
          </a:p>
          <a:p>
            <a:pPr lvl="1"/>
            <a:r>
              <a:rPr lang="en-US" dirty="0"/>
              <a:t>Older and cheaper technology</a:t>
            </a:r>
          </a:p>
          <a:p>
            <a:pPr lvl="1"/>
            <a:r>
              <a:rPr lang="en-US" dirty="0"/>
              <a:t>Require prior sequence information of the genes or transcripts that you want to assay</a:t>
            </a:r>
          </a:p>
          <a:p>
            <a:pPr lvl="1"/>
            <a:r>
              <a:rPr lang="en-US" dirty="0"/>
              <a:t>Output numeric data</a:t>
            </a:r>
          </a:p>
          <a:p>
            <a:pPr lvl="2"/>
            <a:r>
              <a:rPr lang="en-US" dirty="0"/>
              <a:t>I.e. a table with ~25,000 rows and at least 1 column per sample</a:t>
            </a:r>
          </a:p>
        </p:txBody>
      </p:sp>
      <p:pic>
        <p:nvPicPr>
          <p:cNvPr id="9" name="Content Placeholder 5">
            <a:extLst>
              <a:ext uri="{FF2B5EF4-FFF2-40B4-BE49-F238E27FC236}">
                <a16:creationId xmlns:a16="http://schemas.microsoft.com/office/drawing/2014/main" id="{6755C64F-9083-FA43-BF55-1B5E7DEAF3AD}"/>
              </a:ext>
            </a:extLst>
          </p:cNvPr>
          <p:cNvPicPr>
            <a:picLocks noGrp="1" noChangeAspect="1"/>
          </p:cNvPicPr>
          <p:nvPr>
            <p:ph sz="half" idx="2"/>
          </p:nvPr>
        </p:nvPicPr>
        <p:blipFill rotWithShape="1">
          <a:blip r:embed="rId3"/>
          <a:srcRect r="51353"/>
          <a:stretch/>
        </p:blipFill>
        <p:spPr bwMode="auto">
          <a:xfrm>
            <a:off x="6682017" y="1524000"/>
            <a:ext cx="4111166"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0096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92EB1-ED82-4F4F-AF06-B5FD69B84038}"/>
              </a:ext>
            </a:extLst>
          </p:cNvPr>
          <p:cNvSpPr>
            <a:spLocks noGrp="1"/>
          </p:cNvSpPr>
          <p:nvPr>
            <p:ph type="title"/>
          </p:nvPr>
        </p:nvSpPr>
        <p:spPr/>
        <p:txBody>
          <a:bodyPr/>
          <a:lstStyle/>
          <a:p>
            <a:r>
              <a:rPr lang="en-US" sz="3600" dirty="0">
                <a:latin typeface="+mn-lt"/>
              </a:rPr>
              <a:t>What does functional genomics data look like?</a:t>
            </a:r>
          </a:p>
        </p:txBody>
      </p:sp>
      <p:sp>
        <p:nvSpPr>
          <p:cNvPr id="3" name="Content Placeholder 2">
            <a:extLst>
              <a:ext uri="{FF2B5EF4-FFF2-40B4-BE49-F238E27FC236}">
                <a16:creationId xmlns:a16="http://schemas.microsoft.com/office/drawing/2014/main" id="{57501E95-72C5-6747-A825-41D30DED6186}"/>
              </a:ext>
            </a:extLst>
          </p:cNvPr>
          <p:cNvSpPr>
            <a:spLocks noGrp="1"/>
          </p:cNvSpPr>
          <p:nvPr>
            <p:ph sz="half" idx="1"/>
          </p:nvPr>
        </p:nvSpPr>
        <p:spPr>
          <a:xfrm>
            <a:off x="914400" y="1524000"/>
            <a:ext cx="5080000" cy="3110753"/>
          </a:xfrm>
        </p:spPr>
        <p:txBody>
          <a:bodyPr/>
          <a:lstStyle/>
          <a:p>
            <a:r>
              <a:rPr lang="en-US" dirty="0"/>
              <a:t>Next-generation sequencing</a:t>
            </a:r>
          </a:p>
          <a:p>
            <a:pPr lvl="1"/>
            <a:r>
              <a:rPr lang="en-US" dirty="0"/>
              <a:t>Newer and more expensive technology</a:t>
            </a:r>
          </a:p>
          <a:p>
            <a:pPr lvl="1"/>
            <a:r>
              <a:rPr lang="en-US" dirty="0"/>
              <a:t>Does not necessarily require prior sequence knowledge</a:t>
            </a:r>
          </a:p>
          <a:p>
            <a:pPr lvl="1"/>
            <a:r>
              <a:rPr lang="en-US" dirty="0"/>
              <a:t>Outputs data as sequences with quality scores</a:t>
            </a:r>
          </a:p>
          <a:p>
            <a:pPr lvl="1"/>
            <a:endParaRPr lang="en-US" dirty="0"/>
          </a:p>
        </p:txBody>
      </p:sp>
      <p:pic>
        <p:nvPicPr>
          <p:cNvPr id="9" name="Content Placeholder 5">
            <a:extLst>
              <a:ext uri="{FF2B5EF4-FFF2-40B4-BE49-F238E27FC236}">
                <a16:creationId xmlns:a16="http://schemas.microsoft.com/office/drawing/2014/main" id="{6755C64F-9083-FA43-BF55-1B5E7DEAF3AD}"/>
              </a:ext>
            </a:extLst>
          </p:cNvPr>
          <p:cNvPicPr>
            <a:picLocks noGrp="1" noChangeAspect="1"/>
          </p:cNvPicPr>
          <p:nvPr>
            <p:ph sz="half" idx="2"/>
          </p:nvPr>
        </p:nvPicPr>
        <p:blipFill rotWithShape="1">
          <a:blip r:embed="rId2"/>
          <a:srcRect l="51554" r="-201"/>
          <a:stretch/>
        </p:blipFill>
        <p:spPr bwMode="auto">
          <a:xfrm>
            <a:off x="6682017" y="1524000"/>
            <a:ext cx="4111166"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749ADD2C-FF5F-4A4E-AA79-695F3AA93602}"/>
              </a:ext>
            </a:extLst>
          </p:cNvPr>
          <p:cNvSpPr/>
          <p:nvPr/>
        </p:nvSpPr>
        <p:spPr>
          <a:xfrm>
            <a:off x="618565" y="5080337"/>
            <a:ext cx="7939741" cy="1015663"/>
          </a:xfrm>
          <a:prstGeom prst="rect">
            <a:avLst/>
          </a:prstGeom>
        </p:spPr>
        <p:txBody>
          <a:bodyPr wrap="square">
            <a:spAutoFit/>
          </a:bodyPr>
          <a:lstStyle/>
          <a:p>
            <a:r>
              <a:rPr lang="en-CA" sz="1200" dirty="0">
                <a:solidFill>
                  <a:srgbClr val="2A6DBC"/>
                </a:solidFill>
                <a:latin typeface="Courier" pitchFamily="2" charset="0"/>
              </a:rPr>
              <a:t>@SEQ_ID </a:t>
            </a:r>
          </a:p>
          <a:p>
            <a:r>
              <a:rPr lang="en-CA" sz="1200" dirty="0">
                <a:solidFill>
                  <a:srgbClr val="2A6DBC"/>
                </a:solidFill>
                <a:latin typeface="Courier" pitchFamily="2" charset="0"/>
              </a:rPr>
              <a:t>GATTTGGGGTTCAAAGCAGTATCGATCAAATAGTAAATCCATTTGTTCAACTCACAGTTT</a:t>
            </a:r>
          </a:p>
          <a:p>
            <a:r>
              <a:rPr lang="en-CA" sz="1200" dirty="0">
                <a:solidFill>
                  <a:srgbClr val="2A6DBC"/>
                </a:solidFill>
                <a:latin typeface="Courier" pitchFamily="2" charset="0"/>
              </a:rPr>
              <a:t>+ </a:t>
            </a:r>
          </a:p>
          <a:p>
            <a:r>
              <a:rPr lang="en-CA" sz="1200" dirty="0">
                <a:solidFill>
                  <a:srgbClr val="2A6DBC"/>
                </a:solidFill>
                <a:latin typeface="Courier" pitchFamily="2" charset="0"/>
              </a:rPr>
              <a:t>!''*((((***+))%%%++)(%%%%).1***-+*''))**55CCF&gt;&gt;&gt;&gt;&gt;&gt;CCCCCCC65 </a:t>
            </a:r>
            <a:br>
              <a:rPr lang="en-CA" sz="1200" dirty="0">
                <a:solidFill>
                  <a:srgbClr val="2A6DBC"/>
                </a:solidFill>
                <a:latin typeface="Courier" pitchFamily="2" charset="0"/>
              </a:rPr>
            </a:br>
            <a:endParaRPr lang="en-US" sz="1200" dirty="0">
              <a:solidFill>
                <a:srgbClr val="2A6DBC"/>
              </a:solidFill>
              <a:latin typeface="Courier" pitchFamily="2" charset="0"/>
            </a:endParaRPr>
          </a:p>
        </p:txBody>
      </p:sp>
      <p:sp>
        <p:nvSpPr>
          <p:cNvPr id="5" name="TextBox 4">
            <a:extLst>
              <a:ext uri="{FF2B5EF4-FFF2-40B4-BE49-F238E27FC236}">
                <a16:creationId xmlns:a16="http://schemas.microsoft.com/office/drawing/2014/main" id="{1E03C645-B1A6-A945-8A41-6E68E539649C}"/>
              </a:ext>
            </a:extLst>
          </p:cNvPr>
          <p:cNvSpPr txBox="1"/>
          <p:nvPr/>
        </p:nvSpPr>
        <p:spPr>
          <a:xfrm>
            <a:off x="618565" y="4657490"/>
            <a:ext cx="1892121" cy="400110"/>
          </a:xfrm>
          <a:prstGeom prst="rect">
            <a:avLst/>
          </a:prstGeom>
          <a:noFill/>
        </p:spPr>
        <p:txBody>
          <a:bodyPr wrap="none" rtlCol="0">
            <a:spAutoFit/>
          </a:bodyPr>
          <a:lstStyle/>
          <a:p>
            <a:r>
              <a:rPr lang="en-US" sz="2000" dirty="0">
                <a:solidFill>
                  <a:srgbClr val="2A6DBC"/>
                </a:solidFill>
                <a:latin typeface="Arial" panose="020B0604020202020204" pitchFamily="34" charset="0"/>
                <a:cs typeface="Arial" panose="020B0604020202020204" pitchFamily="34" charset="0"/>
              </a:rPr>
              <a:t>FASTQ format:</a:t>
            </a:r>
          </a:p>
        </p:txBody>
      </p:sp>
    </p:spTree>
    <p:extLst>
      <p:ext uri="{BB962C8B-B14F-4D97-AF65-F5344CB8AC3E}">
        <p14:creationId xmlns:p14="http://schemas.microsoft.com/office/powerpoint/2010/main" val="3831250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92EB1-ED82-4F4F-AF06-B5FD69B84038}"/>
              </a:ext>
            </a:extLst>
          </p:cNvPr>
          <p:cNvSpPr>
            <a:spLocks noGrp="1"/>
          </p:cNvSpPr>
          <p:nvPr>
            <p:ph type="title"/>
          </p:nvPr>
        </p:nvSpPr>
        <p:spPr/>
        <p:txBody>
          <a:bodyPr/>
          <a:lstStyle/>
          <a:p>
            <a:r>
              <a:rPr lang="en-US" sz="3600" dirty="0">
                <a:latin typeface="+mn-lt"/>
              </a:rPr>
              <a:t>How much does sequencing cost?</a:t>
            </a:r>
          </a:p>
        </p:txBody>
      </p:sp>
      <p:grpSp>
        <p:nvGrpSpPr>
          <p:cNvPr id="25" name="Group 24">
            <a:extLst>
              <a:ext uri="{FF2B5EF4-FFF2-40B4-BE49-F238E27FC236}">
                <a16:creationId xmlns:a16="http://schemas.microsoft.com/office/drawing/2014/main" id="{BBE86DB3-27A4-8A4B-BD13-BFF0B31369E6}"/>
              </a:ext>
            </a:extLst>
          </p:cNvPr>
          <p:cNvGrpSpPr/>
          <p:nvPr/>
        </p:nvGrpSpPr>
        <p:grpSpPr>
          <a:xfrm>
            <a:off x="2136099" y="1602351"/>
            <a:ext cx="7919801" cy="1285537"/>
            <a:chOff x="1929685" y="1681331"/>
            <a:chExt cx="7919801" cy="1285537"/>
          </a:xfrm>
        </p:grpSpPr>
        <p:sp>
          <p:nvSpPr>
            <p:cNvPr id="21" name="Rounded Rectangle 20">
              <a:extLst>
                <a:ext uri="{FF2B5EF4-FFF2-40B4-BE49-F238E27FC236}">
                  <a16:creationId xmlns:a16="http://schemas.microsoft.com/office/drawing/2014/main" id="{8C336F70-0E50-E840-A565-D3D004CDD946}"/>
                </a:ext>
              </a:extLst>
            </p:cNvPr>
            <p:cNvSpPr/>
            <p:nvPr/>
          </p:nvSpPr>
          <p:spPr>
            <a:xfrm>
              <a:off x="6982788" y="1681331"/>
              <a:ext cx="2866698" cy="510778"/>
            </a:xfrm>
            <a:prstGeom prst="roundRect">
              <a:avLst/>
            </a:prstGeom>
            <a:solidFill>
              <a:srgbClr val="FA8202"/>
            </a:solidFill>
            <a:ln>
              <a:solidFill>
                <a:srgbClr val="C30003"/>
              </a:solidFill>
            </a:ln>
          </p:spPr>
          <p:style>
            <a:lnRef idx="2">
              <a:schemeClr val="accent2"/>
            </a:lnRef>
            <a:fillRef idx="1">
              <a:schemeClr val="lt1"/>
            </a:fillRef>
            <a:effectRef idx="0">
              <a:schemeClr val="accent2"/>
            </a:effectRef>
            <a:fontRef idx="minor">
              <a:schemeClr val="dk1"/>
            </a:fontRef>
          </p:style>
          <p:txBody>
            <a:bodyPr wrap="none">
              <a:spAutoFit/>
            </a:bodyPr>
            <a:lstStyle/>
            <a:p>
              <a:r>
                <a:rPr lang="en-CA" dirty="0">
                  <a:solidFill>
                    <a:srgbClr val="5B0001"/>
                  </a:solidFill>
                  <a:latin typeface="arial" panose="020B0604020202020204" pitchFamily="34" charset="0"/>
                </a:rPr>
                <a:t>US $2,700,000,000</a:t>
              </a:r>
              <a:endParaRPr lang="en-US" dirty="0">
                <a:solidFill>
                  <a:srgbClr val="5B0001"/>
                </a:solidFill>
              </a:endParaRPr>
            </a:p>
          </p:txBody>
        </p:sp>
        <p:sp>
          <p:nvSpPr>
            <p:cNvPr id="22" name="Rounded Rectangle 21">
              <a:extLst>
                <a:ext uri="{FF2B5EF4-FFF2-40B4-BE49-F238E27FC236}">
                  <a16:creationId xmlns:a16="http://schemas.microsoft.com/office/drawing/2014/main" id="{FC2F25A2-2546-1046-B40D-240B696C2F12}"/>
                </a:ext>
              </a:extLst>
            </p:cNvPr>
            <p:cNvSpPr/>
            <p:nvPr/>
          </p:nvSpPr>
          <p:spPr>
            <a:xfrm>
              <a:off x="8443112" y="2456090"/>
              <a:ext cx="1406374" cy="510778"/>
            </a:xfrm>
            <a:prstGeom prst="roundRect">
              <a:avLst/>
            </a:prstGeom>
            <a:solidFill>
              <a:srgbClr val="FA8202"/>
            </a:solidFill>
            <a:ln>
              <a:solidFill>
                <a:srgbClr val="C30003"/>
              </a:solidFill>
            </a:ln>
          </p:spPr>
          <p:style>
            <a:lnRef idx="2">
              <a:schemeClr val="accent2"/>
            </a:lnRef>
            <a:fillRef idx="1">
              <a:schemeClr val="lt1"/>
            </a:fillRef>
            <a:effectRef idx="0">
              <a:schemeClr val="accent2"/>
            </a:effectRef>
            <a:fontRef idx="minor">
              <a:schemeClr val="dk1"/>
            </a:fontRef>
          </p:style>
          <p:txBody>
            <a:bodyPr wrap="none">
              <a:spAutoFit/>
            </a:bodyPr>
            <a:lstStyle/>
            <a:p>
              <a:r>
                <a:rPr lang="en-CA" dirty="0">
                  <a:solidFill>
                    <a:srgbClr val="5B0001"/>
                  </a:solidFill>
                  <a:latin typeface="arial" panose="020B0604020202020204" pitchFamily="34" charset="0"/>
                </a:rPr>
                <a:t>CA $129</a:t>
              </a:r>
              <a:endParaRPr lang="en-US" dirty="0">
                <a:solidFill>
                  <a:srgbClr val="5B0001"/>
                </a:solidFill>
              </a:endParaRPr>
            </a:p>
          </p:txBody>
        </p:sp>
        <p:sp>
          <p:nvSpPr>
            <p:cNvPr id="23" name="TextBox 22">
              <a:extLst>
                <a:ext uri="{FF2B5EF4-FFF2-40B4-BE49-F238E27FC236}">
                  <a16:creationId xmlns:a16="http://schemas.microsoft.com/office/drawing/2014/main" id="{9E45BBE1-7E82-E845-A029-0D10AF533651}"/>
                </a:ext>
              </a:extLst>
            </p:cNvPr>
            <p:cNvSpPr txBox="1"/>
            <p:nvPr/>
          </p:nvSpPr>
          <p:spPr>
            <a:xfrm>
              <a:off x="1934830" y="1681331"/>
              <a:ext cx="4464684" cy="461665"/>
            </a:xfrm>
            <a:prstGeom prst="rect">
              <a:avLst/>
            </a:prstGeom>
            <a:noFill/>
          </p:spPr>
          <p:txBody>
            <a:bodyPr wrap="none" rtlCol="0">
              <a:spAutoFit/>
            </a:bodyPr>
            <a:lstStyle/>
            <a:p>
              <a:r>
                <a:rPr lang="en-US" dirty="0">
                  <a:solidFill>
                    <a:srgbClr val="C30003"/>
                  </a:solidFill>
                  <a:latin typeface="+mn-lt"/>
                </a:rPr>
                <a:t>Human Genome Project (2001)</a:t>
              </a:r>
            </a:p>
          </p:txBody>
        </p:sp>
        <p:sp>
          <p:nvSpPr>
            <p:cNvPr id="24" name="TextBox 23">
              <a:extLst>
                <a:ext uri="{FF2B5EF4-FFF2-40B4-BE49-F238E27FC236}">
                  <a16:creationId xmlns:a16="http://schemas.microsoft.com/office/drawing/2014/main" id="{063ADDF0-096A-3D4D-BDCA-61DD0C5D04E5}"/>
                </a:ext>
              </a:extLst>
            </p:cNvPr>
            <p:cNvSpPr txBox="1"/>
            <p:nvPr/>
          </p:nvSpPr>
          <p:spPr>
            <a:xfrm>
              <a:off x="1929685" y="2348889"/>
              <a:ext cx="2616422" cy="461665"/>
            </a:xfrm>
            <a:prstGeom prst="rect">
              <a:avLst/>
            </a:prstGeom>
            <a:noFill/>
          </p:spPr>
          <p:txBody>
            <a:bodyPr wrap="none" rtlCol="0">
              <a:spAutoFit/>
            </a:bodyPr>
            <a:lstStyle/>
            <a:p>
              <a:r>
                <a:rPr lang="en-US" dirty="0">
                  <a:solidFill>
                    <a:srgbClr val="C30003"/>
                  </a:solidFill>
                  <a:latin typeface="+mn-lt"/>
                </a:rPr>
                <a:t>23 and Me (2019)</a:t>
              </a:r>
            </a:p>
          </p:txBody>
        </p:sp>
      </p:grpSp>
      <p:pic>
        <p:nvPicPr>
          <p:cNvPr id="32" name="Picture 31">
            <a:extLst>
              <a:ext uri="{FF2B5EF4-FFF2-40B4-BE49-F238E27FC236}">
                <a16:creationId xmlns:a16="http://schemas.microsoft.com/office/drawing/2014/main" id="{E77B19E1-DEC4-9448-963A-8DD1714F0D20}"/>
              </a:ext>
            </a:extLst>
          </p:cNvPr>
          <p:cNvPicPr>
            <a:picLocks noChangeAspect="1"/>
          </p:cNvPicPr>
          <p:nvPr/>
        </p:nvPicPr>
        <p:blipFill>
          <a:blip r:embed="rId3"/>
          <a:stretch>
            <a:fillRect/>
          </a:stretch>
        </p:blipFill>
        <p:spPr>
          <a:xfrm>
            <a:off x="336000" y="3227057"/>
            <a:ext cx="5760000" cy="3554743"/>
          </a:xfrm>
          <a:prstGeom prst="rect">
            <a:avLst/>
          </a:prstGeom>
        </p:spPr>
      </p:pic>
      <p:pic>
        <p:nvPicPr>
          <p:cNvPr id="33" name="Picture 32">
            <a:extLst>
              <a:ext uri="{FF2B5EF4-FFF2-40B4-BE49-F238E27FC236}">
                <a16:creationId xmlns:a16="http://schemas.microsoft.com/office/drawing/2014/main" id="{F1930D00-8FE4-C648-9779-5B7D9D23F600}"/>
              </a:ext>
            </a:extLst>
          </p:cNvPr>
          <p:cNvPicPr>
            <a:picLocks noChangeAspect="1"/>
          </p:cNvPicPr>
          <p:nvPr/>
        </p:nvPicPr>
        <p:blipFill>
          <a:blip r:embed="rId4"/>
          <a:stretch>
            <a:fillRect/>
          </a:stretch>
        </p:blipFill>
        <p:spPr>
          <a:xfrm>
            <a:off x="6096000" y="3227057"/>
            <a:ext cx="5760000" cy="3554743"/>
          </a:xfrm>
          <a:prstGeom prst="rect">
            <a:avLst/>
          </a:prstGeom>
        </p:spPr>
      </p:pic>
    </p:spTree>
    <p:extLst>
      <p:ext uri="{BB962C8B-B14F-4D97-AF65-F5344CB8AC3E}">
        <p14:creationId xmlns:p14="http://schemas.microsoft.com/office/powerpoint/2010/main" val="1682605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92EB1-ED82-4F4F-AF06-B5FD69B84038}"/>
              </a:ext>
            </a:extLst>
          </p:cNvPr>
          <p:cNvSpPr>
            <a:spLocks noGrp="1"/>
          </p:cNvSpPr>
          <p:nvPr>
            <p:ph type="title"/>
          </p:nvPr>
        </p:nvSpPr>
        <p:spPr/>
        <p:txBody>
          <a:bodyPr/>
          <a:lstStyle/>
          <a:p>
            <a:r>
              <a:rPr lang="en-US" sz="3600" dirty="0">
                <a:latin typeface="+mn-lt"/>
              </a:rPr>
              <a:t>How much does a sequencing experiment cost?</a:t>
            </a:r>
          </a:p>
        </p:txBody>
      </p:sp>
      <p:sp>
        <p:nvSpPr>
          <p:cNvPr id="3" name="Content Placeholder 2">
            <a:extLst>
              <a:ext uri="{FF2B5EF4-FFF2-40B4-BE49-F238E27FC236}">
                <a16:creationId xmlns:a16="http://schemas.microsoft.com/office/drawing/2014/main" id="{51C3625A-5416-8C43-9F64-1FF0C4294D9F}"/>
              </a:ext>
            </a:extLst>
          </p:cNvPr>
          <p:cNvSpPr>
            <a:spLocks noGrp="1"/>
          </p:cNvSpPr>
          <p:nvPr>
            <p:ph sz="half" idx="1"/>
          </p:nvPr>
        </p:nvSpPr>
        <p:spPr>
          <a:xfrm>
            <a:off x="914400" y="1524000"/>
            <a:ext cx="6597570" cy="4572000"/>
          </a:xfrm>
        </p:spPr>
        <p:txBody>
          <a:bodyPr/>
          <a:lstStyle/>
          <a:p>
            <a:r>
              <a:rPr lang="en-GB" sz="1800" dirty="0"/>
              <a:t>Histological Subtype Specific Epigenetic Risk For Ovarian Cancer Using Whole Genome Bisulphite Sequencing</a:t>
            </a:r>
            <a:endParaRPr lang="en-CA" sz="1800" dirty="0"/>
          </a:p>
          <a:p>
            <a:pPr lvl="1"/>
            <a:r>
              <a:rPr lang="en-CA" sz="1800" dirty="0"/>
              <a:t>James Flanagan, PhD and Ed Curry, PhD, Imperial College London</a:t>
            </a:r>
            <a:r>
              <a:rPr lang="en-US" sz="1800" dirty="0"/>
              <a:t> </a:t>
            </a:r>
          </a:p>
          <a:p>
            <a:r>
              <a:rPr lang="en-US" sz="1800" dirty="0"/>
              <a:t>Study design:</a:t>
            </a:r>
          </a:p>
          <a:p>
            <a:pPr lvl="1"/>
            <a:r>
              <a:rPr lang="en-US" sz="1800" dirty="0"/>
              <a:t>891 cases and matched controls</a:t>
            </a:r>
          </a:p>
          <a:p>
            <a:pPr lvl="1"/>
            <a:r>
              <a:rPr lang="en-US" sz="1800" dirty="0"/>
              <a:t>Aim to sequence 30-50 million reads</a:t>
            </a:r>
          </a:p>
          <a:p>
            <a:r>
              <a:rPr lang="en-US" sz="1800" dirty="0"/>
              <a:t>Costs:</a:t>
            </a:r>
          </a:p>
          <a:p>
            <a:pPr lvl="1"/>
            <a:r>
              <a:rPr lang="en-US" sz="1800" dirty="0"/>
              <a:t>DNA sample acquisition = CA $24,270.96</a:t>
            </a:r>
          </a:p>
          <a:p>
            <a:pPr lvl="1"/>
            <a:r>
              <a:rPr lang="en-US" sz="1800" dirty="0"/>
              <a:t>DNA sample processing = CA $31,213.09</a:t>
            </a:r>
          </a:p>
          <a:p>
            <a:pPr lvl="1"/>
            <a:r>
              <a:rPr lang="en-US" sz="1800" dirty="0"/>
              <a:t>Sequencing = CA $114,018.21</a:t>
            </a:r>
          </a:p>
          <a:p>
            <a:pPr lvl="1"/>
            <a:r>
              <a:rPr lang="en-US" sz="1800" dirty="0"/>
              <a:t>Data analysis = CA $25,959.72</a:t>
            </a:r>
          </a:p>
          <a:p>
            <a:pPr lvl="1"/>
            <a:r>
              <a:rPr lang="en-US" sz="1800" dirty="0"/>
              <a:t>Data storage = CA $7,286.14</a:t>
            </a:r>
          </a:p>
          <a:p>
            <a:pPr lvl="1"/>
            <a:r>
              <a:rPr lang="en-US" sz="1800" dirty="0"/>
              <a:t>Total = CA $202,827.80</a:t>
            </a:r>
          </a:p>
        </p:txBody>
      </p:sp>
      <p:pic>
        <p:nvPicPr>
          <p:cNvPr id="14" name="Content Placeholder 13">
            <a:extLst>
              <a:ext uri="{FF2B5EF4-FFF2-40B4-BE49-F238E27FC236}">
                <a16:creationId xmlns:a16="http://schemas.microsoft.com/office/drawing/2014/main" id="{F150FC76-1822-AD41-9682-17743B676A4A}"/>
              </a:ext>
            </a:extLst>
          </p:cNvPr>
          <p:cNvPicPr>
            <a:picLocks noGrp="1" noChangeAspect="1"/>
          </p:cNvPicPr>
          <p:nvPr>
            <p:ph sz="half" idx="2"/>
          </p:nvPr>
        </p:nvPicPr>
        <p:blipFill rotWithShape="1">
          <a:blip r:embed="rId3"/>
          <a:srcRect l="61223"/>
          <a:stretch/>
        </p:blipFill>
        <p:spPr>
          <a:xfrm>
            <a:off x="8259183" y="1524000"/>
            <a:ext cx="3122590" cy="4680030"/>
          </a:xfrm>
          <a:prstGeom prst="rect">
            <a:avLst/>
          </a:prstGeom>
        </p:spPr>
      </p:pic>
      <p:sp>
        <p:nvSpPr>
          <p:cNvPr id="8" name="Rectangle 7">
            <a:extLst>
              <a:ext uri="{FF2B5EF4-FFF2-40B4-BE49-F238E27FC236}">
                <a16:creationId xmlns:a16="http://schemas.microsoft.com/office/drawing/2014/main" id="{DED1455C-D634-7E41-9831-F1C0B7A47DFC}"/>
              </a:ext>
            </a:extLst>
          </p:cNvPr>
          <p:cNvSpPr/>
          <p:nvPr/>
        </p:nvSpPr>
        <p:spPr>
          <a:xfrm>
            <a:off x="8395502" y="6366190"/>
            <a:ext cx="3688467" cy="285283"/>
          </a:xfrm>
          <a:prstGeom prst="rect">
            <a:avLst/>
          </a:prstGeom>
        </p:spPr>
        <p:txBody>
          <a:bodyPr wrap="square">
            <a:spAutoFit/>
          </a:bodyPr>
          <a:lstStyle/>
          <a:p>
            <a:r>
              <a:rPr lang="en-CA" sz="1200" dirty="0">
                <a:solidFill>
                  <a:srgbClr val="2A6DBC"/>
                </a:solidFill>
                <a:latin typeface="+mn-lt"/>
              </a:rPr>
              <a:t>Jones, P. M. &amp; </a:t>
            </a:r>
            <a:r>
              <a:rPr lang="en-CA" sz="1200" dirty="0" err="1">
                <a:solidFill>
                  <a:srgbClr val="2A6DBC"/>
                </a:solidFill>
                <a:latin typeface="+mn-lt"/>
              </a:rPr>
              <a:t>Drapkin</a:t>
            </a:r>
            <a:r>
              <a:rPr lang="en-CA" sz="1200" dirty="0">
                <a:solidFill>
                  <a:srgbClr val="2A6DBC"/>
                </a:solidFill>
                <a:latin typeface="+mn-lt"/>
              </a:rPr>
              <a:t>, R. </a:t>
            </a:r>
            <a:r>
              <a:rPr lang="en-CA" sz="1200" i="1" dirty="0">
                <a:solidFill>
                  <a:srgbClr val="2A6DBC"/>
                </a:solidFill>
                <a:latin typeface="+mn-lt"/>
              </a:rPr>
              <a:t>Front. Oncol.</a:t>
            </a:r>
            <a:r>
              <a:rPr lang="en-CA" sz="1200" dirty="0">
                <a:solidFill>
                  <a:srgbClr val="2A6DBC"/>
                </a:solidFill>
                <a:latin typeface="+mn-lt"/>
              </a:rPr>
              <a:t> </a:t>
            </a:r>
            <a:r>
              <a:rPr lang="en-CA" sz="1200" b="1" dirty="0">
                <a:solidFill>
                  <a:srgbClr val="2A6DBC"/>
                </a:solidFill>
                <a:latin typeface="+mn-lt"/>
              </a:rPr>
              <a:t>3</a:t>
            </a:r>
            <a:r>
              <a:rPr lang="en-CA" sz="1200" dirty="0">
                <a:solidFill>
                  <a:srgbClr val="2A6DBC"/>
                </a:solidFill>
                <a:latin typeface="+mn-lt"/>
              </a:rPr>
              <a:t>, (2013).</a:t>
            </a:r>
            <a:endParaRPr lang="en-CA" sz="1200" dirty="0">
              <a:solidFill>
                <a:srgbClr val="2A6DBC"/>
              </a:solidFill>
              <a:effectLst/>
              <a:latin typeface="+mn-lt"/>
            </a:endParaRPr>
          </a:p>
        </p:txBody>
      </p:sp>
      <p:sp>
        <p:nvSpPr>
          <p:cNvPr id="9" name="TextBox 8">
            <a:extLst>
              <a:ext uri="{FF2B5EF4-FFF2-40B4-BE49-F238E27FC236}">
                <a16:creationId xmlns:a16="http://schemas.microsoft.com/office/drawing/2014/main" id="{B67FC1F8-4DF9-9B4D-8CC3-D75AF91C82CA}"/>
              </a:ext>
            </a:extLst>
          </p:cNvPr>
          <p:cNvSpPr txBox="1"/>
          <p:nvPr/>
        </p:nvSpPr>
        <p:spPr>
          <a:xfrm rot="16200000">
            <a:off x="6870003" y="2495829"/>
            <a:ext cx="2232000" cy="369332"/>
          </a:xfrm>
          <a:prstGeom prst="rect">
            <a:avLst/>
          </a:prstGeom>
          <a:solidFill>
            <a:srgbClr val="1C3BA0"/>
          </a:solidFill>
        </p:spPr>
        <p:txBody>
          <a:bodyPr wrap="square" rtlCol="0">
            <a:spAutoFit/>
          </a:bodyPr>
          <a:lstStyle/>
          <a:p>
            <a:pPr algn="ctr"/>
            <a:r>
              <a:rPr lang="en-US" sz="1800" dirty="0">
                <a:solidFill>
                  <a:schemeClr val="tx1"/>
                </a:solidFill>
                <a:latin typeface="+mn-lt"/>
              </a:rPr>
              <a:t>Low-grade</a:t>
            </a:r>
          </a:p>
        </p:txBody>
      </p:sp>
      <p:sp>
        <p:nvSpPr>
          <p:cNvPr id="18" name="TextBox 17">
            <a:extLst>
              <a:ext uri="{FF2B5EF4-FFF2-40B4-BE49-F238E27FC236}">
                <a16:creationId xmlns:a16="http://schemas.microsoft.com/office/drawing/2014/main" id="{A517B16E-6668-7D4D-A540-B5A602261685}"/>
              </a:ext>
            </a:extLst>
          </p:cNvPr>
          <p:cNvSpPr txBox="1"/>
          <p:nvPr/>
        </p:nvSpPr>
        <p:spPr>
          <a:xfrm rot="16200000">
            <a:off x="6870003" y="4868639"/>
            <a:ext cx="2232000" cy="369332"/>
          </a:xfrm>
          <a:prstGeom prst="rect">
            <a:avLst/>
          </a:prstGeom>
          <a:solidFill>
            <a:srgbClr val="FF0208"/>
          </a:solidFill>
        </p:spPr>
        <p:txBody>
          <a:bodyPr wrap="square" rtlCol="0">
            <a:spAutoFit/>
          </a:bodyPr>
          <a:lstStyle/>
          <a:p>
            <a:pPr algn="ctr"/>
            <a:r>
              <a:rPr lang="en-US" sz="1800" dirty="0">
                <a:solidFill>
                  <a:schemeClr val="tx1"/>
                </a:solidFill>
                <a:latin typeface="+mn-lt"/>
              </a:rPr>
              <a:t>High-grade</a:t>
            </a:r>
          </a:p>
        </p:txBody>
      </p:sp>
    </p:spTree>
    <p:extLst>
      <p:ext uri="{BB962C8B-B14F-4D97-AF65-F5344CB8AC3E}">
        <p14:creationId xmlns:p14="http://schemas.microsoft.com/office/powerpoint/2010/main" val="3966898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40152-28F9-7444-89A0-095C405443C7}"/>
              </a:ext>
            </a:extLst>
          </p:cNvPr>
          <p:cNvSpPr>
            <a:spLocks noGrp="1"/>
          </p:cNvSpPr>
          <p:nvPr>
            <p:ph type="title"/>
          </p:nvPr>
        </p:nvSpPr>
        <p:spPr/>
        <p:txBody>
          <a:bodyPr/>
          <a:lstStyle/>
          <a:p>
            <a:r>
              <a:rPr lang="en-US" dirty="0">
                <a:latin typeface="+mn-lt"/>
              </a:rPr>
              <a:t>Why should we share our data?</a:t>
            </a:r>
          </a:p>
        </p:txBody>
      </p:sp>
      <p:sp>
        <p:nvSpPr>
          <p:cNvPr id="4" name="Content Placeholder 3">
            <a:extLst>
              <a:ext uri="{FF2B5EF4-FFF2-40B4-BE49-F238E27FC236}">
                <a16:creationId xmlns:a16="http://schemas.microsoft.com/office/drawing/2014/main" id="{B6473C11-CD7D-A141-BE1C-D8B608DD66E4}"/>
              </a:ext>
            </a:extLst>
          </p:cNvPr>
          <p:cNvSpPr>
            <a:spLocks noGrp="1"/>
          </p:cNvSpPr>
          <p:nvPr>
            <p:ph sz="half" idx="1"/>
          </p:nvPr>
        </p:nvSpPr>
        <p:spPr/>
        <p:txBody>
          <a:bodyPr/>
          <a:lstStyle/>
          <a:p>
            <a:r>
              <a:rPr lang="en-US" sz="2800" dirty="0"/>
              <a:t>To ensure our experiments are reproducible</a:t>
            </a:r>
          </a:p>
          <a:p>
            <a:r>
              <a:rPr lang="en-US" sz="2800" dirty="0"/>
              <a:t>To allow others to repurpose our data</a:t>
            </a:r>
          </a:p>
          <a:p>
            <a:pPr lvl="1"/>
            <a:r>
              <a:rPr lang="en-US" dirty="0"/>
              <a:t>Empowers researchers with more limited resources</a:t>
            </a:r>
          </a:p>
          <a:p>
            <a:pPr lvl="1"/>
            <a:r>
              <a:rPr lang="en-US" dirty="0"/>
              <a:t>Gets the most out of precious biological samples (e.g. rare disease samples)</a:t>
            </a:r>
          </a:p>
          <a:p>
            <a:pPr lvl="1"/>
            <a:r>
              <a:rPr lang="en-US" dirty="0"/>
              <a:t>Reduces redundant experiments</a:t>
            </a:r>
          </a:p>
        </p:txBody>
      </p:sp>
      <p:pic>
        <p:nvPicPr>
          <p:cNvPr id="6" name="Content Placeholder 5">
            <a:extLst>
              <a:ext uri="{FF2B5EF4-FFF2-40B4-BE49-F238E27FC236}">
                <a16:creationId xmlns:a16="http://schemas.microsoft.com/office/drawing/2014/main" id="{7BFE18B0-6CFB-A347-8EF7-CF44B5F99F94}"/>
              </a:ext>
            </a:extLst>
          </p:cNvPr>
          <p:cNvPicPr>
            <a:picLocks noGrp="1" noChangeAspect="1"/>
          </p:cNvPicPr>
          <p:nvPr>
            <p:ph sz="half" idx="2"/>
          </p:nvPr>
        </p:nvPicPr>
        <p:blipFill>
          <a:blip r:embed="rId3"/>
          <a:stretch>
            <a:fillRect/>
          </a:stretch>
        </p:blipFill>
        <p:spPr>
          <a:xfrm>
            <a:off x="6550706" y="2138065"/>
            <a:ext cx="5080000" cy="2563812"/>
          </a:xfrm>
          <a:prstGeom prst="rect">
            <a:avLst/>
          </a:prstGeom>
        </p:spPr>
      </p:pic>
      <p:sp>
        <p:nvSpPr>
          <p:cNvPr id="7" name="Rectangle 6">
            <a:extLst>
              <a:ext uri="{FF2B5EF4-FFF2-40B4-BE49-F238E27FC236}">
                <a16:creationId xmlns:a16="http://schemas.microsoft.com/office/drawing/2014/main" id="{94B86788-DEE3-C64D-A737-8A02BA022554}"/>
              </a:ext>
            </a:extLst>
          </p:cNvPr>
          <p:cNvSpPr/>
          <p:nvPr/>
        </p:nvSpPr>
        <p:spPr>
          <a:xfrm>
            <a:off x="221205" y="6400800"/>
            <a:ext cx="6096000" cy="276999"/>
          </a:xfrm>
          <a:prstGeom prst="rect">
            <a:avLst/>
          </a:prstGeom>
        </p:spPr>
        <p:txBody>
          <a:bodyPr>
            <a:spAutoFit/>
          </a:bodyPr>
          <a:lstStyle/>
          <a:p>
            <a:r>
              <a:rPr lang="en-CA" sz="1200" dirty="0">
                <a:solidFill>
                  <a:srgbClr val="2A6DBC"/>
                </a:solidFill>
                <a:latin typeface="+mn-lt"/>
              </a:rPr>
              <a:t>Fanelli, D. </a:t>
            </a:r>
            <a:r>
              <a:rPr lang="en-CA" sz="1200" i="1" dirty="0">
                <a:solidFill>
                  <a:srgbClr val="2A6DBC"/>
                </a:solidFill>
                <a:latin typeface="+mn-lt"/>
              </a:rPr>
              <a:t>Proc. Natl. Acad. Sci. U. S. A.</a:t>
            </a:r>
            <a:r>
              <a:rPr lang="en-CA" sz="1200" dirty="0">
                <a:solidFill>
                  <a:srgbClr val="2A6DBC"/>
                </a:solidFill>
                <a:latin typeface="+mn-lt"/>
              </a:rPr>
              <a:t> </a:t>
            </a:r>
            <a:r>
              <a:rPr lang="en-CA" sz="1200" b="1" dirty="0">
                <a:solidFill>
                  <a:srgbClr val="2A6DBC"/>
                </a:solidFill>
                <a:latin typeface="+mn-lt"/>
              </a:rPr>
              <a:t>115</a:t>
            </a:r>
            <a:r>
              <a:rPr lang="en-CA" sz="1200" dirty="0">
                <a:solidFill>
                  <a:srgbClr val="2A6DBC"/>
                </a:solidFill>
                <a:latin typeface="+mn-lt"/>
              </a:rPr>
              <a:t>, 2628–2631 (2018).</a:t>
            </a:r>
            <a:endParaRPr lang="en-CA" sz="1200" dirty="0">
              <a:solidFill>
                <a:srgbClr val="2A6DBC"/>
              </a:solidFill>
              <a:effectLst/>
              <a:latin typeface="+mn-lt"/>
            </a:endParaRPr>
          </a:p>
        </p:txBody>
      </p:sp>
      <p:sp>
        <p:nvSpPr>
          <p:cNvPr id="8" name="TextBox 7">
            <a:extLst>
              <a:ext uri="{FF2B5EF4-FFF2-40B4-BE49-F238E27FC236}">
                <a16:creationId xmlns:a16="http://schemas.microsoft.com/office/drawing/2014/main" id="{EB05EF5A-DF8C-2C4F-A651-83FD546BB591}"/>
              </a:ext>
            </a:extLst>
          </p:cNvPr>
          <p:cNvSpPr txBox="1"/>
          <p:nvPr/>
        </p:nvSpPr>
        <p:spPr>
          <a:xfrm>
            <a:off x="6317205" y="1524000"/>
            <a:ext cx="5547002" cy="461665"/>
          </a:xfrm>
          <a:prstGeom prst="rect">
            <a:avLst/>
          </a:prstGeom>
          <a:noFill/>
        </p:spPr>
        <p:txBody>
          <a:bodyPr wrap="square" rtlCol="0">
            <a:spAutoFit/>
          </a:bodyPr>
          <a:lstStyle/>
          <a:p>
            <a:pPr algn="ctr"/>
            <a:r>
              <a:rPr lang="en-US" dirty="0">
                <a:solidFill>
                  <a:srgbClr val="C30003"/>
                </a:solidFill>
                <a:latin typeface="+mn-lt"/>
              </a:rPr>
              <a:t>The research reproducibility crisis (?)</a:t>
            </a:r>
          </a:p>
        </p:txBody>
      </p:sp>
    </p:spTree>
    <p:extLst>
      <p:ext uri="{BB962C8B-B14F-4D97-AF65-F5344CB8AC3E}">
        <p14:creationId xmlns:p14="http://schemas.microsoft.com/office/powerpoint/2010/main" val="2428194349"/>
      </p:ext>
    </p:extLst>
  </p:cSld>
  <p:clrMapOvr>
    <a:masterClrMapping/>
  </p:clrMapOvr>
</p:sld>
</file>

<file path=ppt/theme/theme1.xml><?xml version="1.0" encoding="utf-8"?>
<a:theme xmlns:a="http://schemas.openxmlformats.org/drawingml/2006/main" name="uhn">
  <a:themeElements>
    <a:clrScheme name="">
      <a:dk1>
        <a:srgbClr val="969696"/>
      </a:dk1>
      <a:lt1>
        <a:srgbClr val="FFFFFF"/>
      </a:lt1>
      <a:dk2>
        <a:srgbClr val="3848A3"/>
      </a:dk2>
      <a:lt2>
        <a:srgbClr val="FFFF00"/>
      </a:lt2>
      <a:accent1>
        <a:srgbClr val="00CC99"/>
      </a:accent1>
      <a:accent2>
        <a:srgbClr val="CC3300"/>
      </a:accent2>
      <a:accent3>
        <a:srgbClr val="AEB1CE"/>
      </a:accent3>
      <a:accent4>
        <a:srgbClr val="DADADA"/>
      </a:accent4>
      <a:accent5>
        <a:srgbClr val="AAE2CA"/>
      </a:accent5>
      <a:accent6>
        <a:srgbClr val="B92D00"/>
      </a:accent6>
      <a:hlink>
        <a:srgbClr val="CCCCFF"/>
      </a:hlink>
      <a:folHlink>
        <a:srgbClr val="B2B2B2"/>
      </a:folHlink>
    </a:clrScheme>
    <a:fontScheme name="Logo Slide">
      <a:majorFont>
        <a:latin typeface="Times New Roman"/>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3848A3"/>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3848A3"/>
            </a:solidFill>
            <a:effectLst/>
            <a:latin typeface="Times New Roman" charset="0"/>
            <a:ea typeface="ＭＳ Ｐゴシック" charset="0"/>
          </a:defRPr>
        </a:defPPr>
      </a:lstStyle>
    </a:lnDef>
  </a:objectDefaults>
  <a:extraClrSchemeLst>
    <a:extraClrScheme>
      <a:clrScheme name="Logo Slid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ogo Slid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ogo Slid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ogo Slid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ogo Slid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ogo Slid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ogo Slid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uhn" id="{A137E20B-5DA1-7444-8845-FDD69DB553C6}" vid="{C432214B-3638-974C-A964-0EA4D6175B37}"/>
    </a:ext>
  </a:extLst>
</a:theme>
</file>

<file path=ppt/theme/theme2.xml><?xml version="1.0" encoding="utf-8"?>
<a:theme xmlns:a="http://schemas.openxmlformats.org/drawingml/2006/main" name="Title Slide">
  <a:themeElements>
    <a:clrScheme name="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Slide">
      <a:majorFont>
        <a:latin typeface="Times New Roman"/>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3848A3"/>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3848A3"/>
            </a:solidFill>
            <a:effectLst/>
            <a:latin typeface="Times New Roman" charset="0"/>
            <a:ea typeface="ＭＳ Ｐゴシック" charset="0"/>
          </a:defRPr>
        </a:defPPr>
      </a:lstStyle>
    </a:lnDef>
  </a:objectDefaults>
  <a:extraClrSchemeLst>
    <a:extraClrScheme>
      <a:clrScheme name="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itle 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itle 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itle 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itle 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itle 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itle 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itle 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itle 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itle 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itle 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itle 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uhn">
  <a:themeElements>
    <a:clrScheme name="">
      <a:dk1>
        <a:srgbClr val="969696"/>
      </a:dk1>
      <a:lt1>
        <a:srgbClr val="FFFFFF"/>
      </a:lt1>
      <a:dk2>
        <a:srgbClr val="3848A3"/>
      </a:dk2>
      <a:lt2>
        <a:srgbClr val="FFFF00"/>
      </a:lt2>
      <a:accent1>
        <a:srgbClr val="00CC99"/>
      </a:accent1>
      <a:accent2>
        <a:srgbClr val="CC3300"/>
      </a:accent2>
      <a:accent3>
        <a:srgbClr val="AEB1CE"/>
      </a:accent3>
      <a:accent4>
        <a:srgbClr val="DADADA"/>
      </a:accent4>
      <a:accent5>
        <a:srgbClr val="AAE2CA"/>
      </a:accent5>
      <a:accent6>
        <a:srgbClr val="B92D00"/>
      </a:accent6>
      <a:hlink>
        <a:srgbClr val="CCCCFF"/>
      </a:hlink>
      <a:folHlink>
        <a:srgbClr val="B2B2B2"/>
      </a:folHlink>
    </a:clrScheme>
    <a:fontScheme name="Logo Slide">
      <a:majorFont>
        <a:latin typeface="Times New Roman"/>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3848A3"/>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3848A3"/>
            </a:solidFill>
            <a:effectLst/>
            <a:latin typeface="Times New Roman" charset="0"/>
            <a:ea typeface="ＭＳ Ｐゴシック" charset="0"/>
          </a:defRPr>
        </a:defPPr>
      </a:lstStyle>
    </a:lnDef>
  </a:objectDefaults>
  <a:extraClrSchemeLst>
    <a:extraClrScheme>
      <a:clrScheme name="Logo Slid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ogo Slid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ogo Slid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ogo Slid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ogo Slid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ogo Slid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ogo Slid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uhn" id="{A137E20B-5DA1-7444-8845-FDD69DB553C6}" vid="{C432214B-3638-974C-A964-0EA4D6175B37}"/>
    </a:ext>
  </a:extLst>
</a:theme>
</file>

<file path=ppt/theme/theme4.xml><?xml version="1.0" encoding="utf-8"?>
<a:theme xmlns:a="http://schemas.openxmlformats.org/drawingml/2006/main" name="1_Title Slide">
  <a:themeElements>
    <a:clrScheme name="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Slide">
      <a:majorFont>
        <a:latin typeface="Times New Roman"/>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3848A3"/>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3848A3"/>
            </a:solidFill>
            <a:effectLst/>
            <a:latin typeface="Times New Roman" charset="0"/>
            <a:ea typeface="ＭＳ Ｐゴシック" charset="0"/>
          </a:defRPr>
        </a:defPPr>
      </a:lstStyle>
    </a:lnDef>
  </a:objectDefaults>
  <a:extraClrSchemeLst>
    <a:extraClrScheme>
      <a:clrScheme name="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itle 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itle 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itle 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itle 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itle 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itle 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itle 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itle 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itle 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itle 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itle 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uhn">
  <a:themeElements>
    <a:clrScheme name="">
      <a:dk1>
        <a:srgbClr val="969696"/>
      </a:dk1>
      <a:lt1>
        <a:srgbClr val="FFFFFF"/>
      </a:lt1>
      <a:dk2>
        <a:srgbClr val="3848A3"/>
      </a:dk2>
      <a:lt2>
        <a:srgbClr val="FFFF00"/>
      </a:lt2>
      <a:accent1>
        <a:srgbClr val="00CC99"/>
      </a:accent1>
      <a:accent2>
        <a:srgbClr val="CC3300"/>
      </a:accent2>
      <a:accent3>
        <a:srgbClr val="AEB1CE"/>
      </a:accent3>
      <a:accent4>
        <a:srgbClr val="DADADA"/>
      </a:accent4>
      <a:accent5>
        <a:srgbClr val="AAE2CA"/>
      </a:accent5>
      <a:accent6>
        <a:srgbClr val="B92D00"/>
      </a:accent6>
      <a:hlink>
        <a:srgbClr val="CCCCFF"/>
      </a:hlink>
      <a:folHlink>
        <a:srgbClr val="B2B2B2"/>
      </a:folHlink>
    </a:clrScheme>
    <a:fontScheme name="Logo Slide">
      <a:majorFont>
        <a:latin typeface="Times New Roman"/>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3848A3"/>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3848A3"/>
            </a:solidFill>
            <a:effectLst/>
            <a:latin typeface="Times New Roman" charset="0"/>
            <a:ea typeface="ＭＳ Ｐゴシック" charset="0"/>
          </a:defRPr>
        </a:defPPr>
      </a:lstStyle>
    </a:lnDef>
  </a:objectDefaults>
  <a:extraClrSchemeLst>
    <a:extraClrScheme>
      <a:clrScheme name="Logo Slid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ogo Slid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ogo Slid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ogo Slid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ogo Slid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ogo Slid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ogo Slid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uhn" id="{A137E20B-5DA1-7444-8845-FDD69DB553C6}" vid="{C432214B-3638-974C-A964-0EA4D6175B37}"/>
    </a:ext>
  </a:extLst>
</a:theme>
</file>

<file path=ppt/theme/theme6.xml><?xml version="1.0" encoding="utf-8"?>
<a:theme xmlns:a="http://schemas.openxmlformats.org/drawingml/2006/main" name="2_Title Slide">
  <a:themeElements>
    <a:clrScheme name="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Slide">
      <a:majorFont>
        <a:latin typeface="Times New Roman"/>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3848A3"/>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3848A3"/>
            </a:solidFill>
            <a:effectLst/>
            <a:latin typeface="Times New Roman" charset="0"/>
            <a:ea typeface="ＭＳ Ｐゴシック" charset="0"/>
          </a:defRPr>
        </a:defPPr>
      </a:lstStyle>
    </a:lnDef>
  </a:objectDefaults>
  <a:extraClrSchemeLst>
    <a:extraClrScheme>
      <a:clrScheme name="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itle 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itle 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itle 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itle 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itle 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itle 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itle 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itle 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itle 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itle 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itle 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uhn</Template>
  <TotalTime>7461</TotalTime>
  <Words>1683</Words>
  <Application>Microsoft Macintosh PowerPoint</Application>
  <PresentationFormat>Widescreen</PresentationFormat>
  <Paragraphs>229</Paragraphs>
  <Slides>28</Slides>
  <Notes>13</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28</vt:i4>
      </vt:variant>
    </vt:vector>
  </HeadingPairs>
  <TitlesOfParts>
    <vt:vector size="40" baseType="lpstr">
      <vt:lpstr>Arial</vt:lpstr>
      <vt:lpstr>Arial</vt:lpstr>
      <vt:lpstr>Calibri</vt:lpstr>
      <vt:lpstr>Courier</vt:lpstr>
      <vt:lpstr>Helvetica</vt:lpstr>
      <vt:lpstr>Times New Roman</vt:lpstr>
      <vt:lpstr>uhn</vt:lpstr>
      <vt:lpstr>Title Slide</vt:lpstr>
      <vt:lpstr>1_uhn</vt:lpstr>
      <vt:lpstr>1_Title Slide</vt:lpstr>
      <vt:lpstr>2_uhn</vt:lpstr>
      <vt:lpstr>2_Title Slide</vt:lpstr>
      <vt:lpstr>Crimes against data sharing in functional genomics</vt:lpstr>
      <vt:lpstr>Introduction</vt:lpstr>
      <vt:lpstr>What is functional genomics?</vt:lpstr>
      <vt:lpstr>A recent example</vt:lpstr>
      <vt:lpstr>What does functional genomics data look like?</vt:lpstr>
      <vt:lpstr>What does functional genomics data look like?</vt:lpstr>
      <vt:lpstr>How much does sequencing cost?</vt:lpstr>
      <vt:lpstr>How much does a sequencing experiment cost?</vt:lpstr>
      <vt:lpstr>Why should we share our data?</vt:lpstr>
      <vt:lpstr>What public repositories exist?</vt:lpstr>
      <vt:lpstr>Public genomics databases can be confusing to navigate</vt:lpstr>
      <vt:lpstr>How much data is in those repositories?</vt:lpstr>
      <vt:lpstr>What are some common hurdles in using publicly available functional genomics data?</vt:lpstr>
      <vt:lpstr>Incoherent, inconsistent, and incomplete metadata</vt:lpstr>
      <vt:lpstr>Incoherent, inconsistent, and incomplete metadata</vt:lpstr>
      <vt:lpstr>Incoherent, inconsistent, and incomplete metadata</vt:lpstr>
      <vt:lpstr>Incoherent, inconsistent, and incomplete metadata</vt:lpstr>
      <vt:lpstr>Researchers withhold data</vt:lpstr>
      <vt:lpstr>Researchers still withhold data</vt:lpstr>
      <vt:lpstr>Researchers still withhold data</vt:lpstr>
      <vt:lpstr>How do we encourage researchers to share data?</vt:lpstr>
      <vt:lpstr>Does marrying data sharing to money encourage researchers to release their data?</vt:lpstr>
      <vt:lpstr>Does marrying data sharing to money encourage researchers to release their data?</vt:lpstr>
      <vt:lpstr>Does that work?</vt:lpstr>
      <vt:lpstr>What are some common hurdles in using publicly available functional genomics data?</vt:lpstr>
      <vt:lpstr>Why is data sharing in functional genomics such a big problem?</vt:lpstr>
      <vt:lpstr>Why is data sharing in functional genomics such a big problem?</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Bell, Emma</dc:creator>
  <cp:lastModifiedBy>Bell, Emma</cp:lastModifiedBy>
  <cp:revision>12</cp:revision>
  <cp:lastPrinted>2019-06-03T17:47:32Z</cp:lastPrinted>
  <dcterms:created xsi:type="dcterms:W3CDTF">2019-05-21T19:17:45Z</dcterms:created>
  <dcterms:modified xsi:type="dcterms:W3CDTF">2019-06-03T18:06:50Z</dcterms:modified>
</cp:coreProperties>
</file>